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3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83" r:id="rId19"/>
    <p:sldId id="284" r:id="rId20"/>
    <p:sldId id="277" r:id="rId21"/>
    <p:sldId id="285" r:id="rId22"/>
    <p:sldId id="286" r:id="rId23"/>
    <p:sldId id="278" r:id="rId24"/>
    <p:sldId id="291" r:id="rId25"/>
    <p:sldId id="279" r:id="rId26"/>
    <p:sldId id="293" r:id="rId27"/>
    <p:sldId id="287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0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5013F-039E-F94B-A0C6-0F469062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514A5F-A701-3049-AD5E-B8FBF7DC1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CD7BF-8245-9D4F-8174-DDC597F9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47644-1B2F-4A42-8D3C-6837096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D7F4A1-7474-CB49-A2B5-63F04F94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29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B6961-E9C3-D04C-A5E6-45242A89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6E96D4-98E0-E943-8D0D-E68FAED06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7878B2-54C0-5B47-B509-55C3C551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73B7D-C007-CE4D-89D7-04E3C59F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D7F6F-01FC-3F45-84A0-97A898A4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455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E851401-1E5F-8F40-A28A-1CD69E44B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059C9F-D9D5-114D-8957-DA43FE75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8397E0-98F7-8C46-8121-9195F6E2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991B0-B267-5F43-92B7-27839E16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F3C3D-08DA-A749-B598-DAB4BF6A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515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52842-579A-6F4F-809C-0408E01C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ACCC57-DFA8-4F45-8AA5-A44A48FF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E34C4-97E5-4048-8B18-1C7FC595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31672B-EC08-D746-98DA-9F92E158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7BE89B-7673-3E4D-8ADE-E2D9AA3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842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3D8BE-0DD3-2244-98F9-3730C4D9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FEDA78-9D93-1D41-84C0-128900D3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0F4FBB-32D7-F642-A604-48CFEE58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AB340-5911-A44E-8580-BFCC4EE7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7CC759-BA18-2A45-8B4D-024BBED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347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93AE2-BB18-994A-929A-48B62E8D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8A34C-69E4-C744-9BE1-FD110BCA3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AD5013-5893-FF44-A426-835B93407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8249D-666E-7444-A41C-D744A788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2D2B8D-28F0-3B41-BCAD-A50558FC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B1467-804B-6E40-B7DA-7D6DD53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86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AD2E7-F034-F740-B527-F27CC1A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E5CFE8-E14A-F449-BDF4-003D51331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A8D4E3-D257-8A44-A59A-3F84CCC7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17ED06-CD1D-F74C-A23E-53836A327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1AD0FD-B18F-6D4C-BF7F-9A08716DB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7FD9D-57C9-884E-84E4-AB5B4C55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AD2926-B7D3-B24A-A6B1-CC447CD2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398965-AD10-424E-9AFA-64713FC3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428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01551-7869-B844-9F50-AA729C44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D48955-F6C9-5040-A569-4416859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4C00DA-1D36-A647-93BD-ECF12B42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97CF98-0ABA-7547-874F-CC312F23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99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DEA747-7CF2-4A47-A0E2-17FCE30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1E633D-603D-D747-A358-0315A2A5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26844B-75BC-3248-962F-D904F03D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817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8B3EA-2F14-1248-AB02-B49282FD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A4AF5D-133C-0044-80C5-D7FC1CFB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D1EA95-8F2D-944A-9EA4-520EA00A1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493E75-6FD3-6148-A821-97B16A1D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EB3E38-1A1A-5646-B997-946AA1A7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401691-83C7-2B44-AD6E-A4442164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34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AA49C-3CF1-9E42-B68E-4AF6A22B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7656D0F-9223-0A45-891F-A9AD7FEA3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3CCEE6-3DBE-6842-9B9C-3F6E8F399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52E1C4-EAE6-E944-99F2-F99D83E6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293F29-FEBC-1747-931A-70A7A352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E907F6-9D06-ED4A-880D-DF18171A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51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58FA85-3CF3-644C-8FB8-6A7D23CB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F8B20-99C2-1248-B918-F950562BB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65E67-D17D-F347-ADA7-41A8B3EAD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759-3364-7944-9AD5-B6C27A81A440}" type="datetimeFigureOut">
              <a:rPr kumimoji="1" lang="zh-CN" altLang="en-US" smtClean="0"/>
              <a:t>2021/12/12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4E6D4B-AF90-A646-990E-8CBBFAF2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AD89E2-1C94-C044-8263-4F1414BA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3BE3-28E1-DE46-9C18-13194CDFF1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70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iff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tiff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6.04411" TargetMode="External"/><Relationship Id="rId2" Type="http://schemas.openxmlformats.org/officeDocument/2006/relationships/hyperlink" Target="https://arxiv.org/abs/2112.046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nxuandi@pku.edu.c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68430-8279-B849-8FFA-56BCFF9D1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2" y="1109312"/>
            <a:ext cx="10170695" cy="2079057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An Overview of </a:t>
            </a:r>
            <a:br>
              <a:rPr kumimoji="1" lang="en-US" altLang="zh-CN" sz="4000" b="1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</a:br>
            <a:r>
              <a:rPr kumimoji="1" lang="en-US" altLang="zh-CN" sz="4000" b="1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Parameterized</a:t>
            </a:r>
            <a:r>
              <a:rPr kumimoji="1" lang="zh-CN" altLang="en-US" sz="4000" b="1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 </a:t>
            </a:r>
            <a:r>
              <a:rPr kumimoji="1" lang="en-US" altLang="zh-CN" sz="4000" b="1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Inapproximability</a:t>
            </a:r>
            <a:endParaRPr kumimoji="1" lang="zh-CN" altLang="en-US" sz="4000" b="1" dirty="0">
              <a:latin typeface="Palatino" pitchFamily="2" charset="0"/>
              <a:ea typeface="Palatino" pitchFamily="2" charset="0"/>
              <a:cs typeface="Calibri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B60AC8-50D2-EE4B-959F-AB0966F1A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Xuandi Ren</a:t>
            </a:r>
          </a:p>
          <a:p>
            <a:r>
              <a:rPr kumimoji="1" lang="en-US" altLang="zh-CN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Peking University</a:t>
            </a:r>
          </a:p>
          <a:p>
            <a:r>
              <a:rPr kumimoji="1" lang="en-US" altLang="zh-CN" dirty="0">
                <a:latin typeface="Palatino" pitchFamily="2" charset="0"/>
                <a:ea typeface="Palatino" pitchFamily="2" charset="0"/>
                <a:cs typeface="Calibri" panose="020F0502020204030204" pitchFamily="34" charset="0"/>
              </a:rPr>
              <a:t>2021.12.12</a:t>
            </a:r>
            <a:endParaRPr kumimoji="1" lang="zh-CN" altLang="en-US" dirty="0">
              <a:latin typeface="Palatino" pitchFamily="2" charset="0"/>
              <a:ea typeface="Palatino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8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Parameterized Approximation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For a maximization (resp., minimization) problem, we call an algorithm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2400" i="1" dirty="0">
                    <a:latin typeface="Palatino" pitchFamily="2" charset="0"/>
                    <a:ea typeface="Palatino" pitchFamily="2" charset="0"/>
                  </a:rPr>
                  <a:t>-FPT approximation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if: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it runs 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for some computable function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</a:t>
                </a:r>
              </a:p>
              <a:p>
                <a:pPr lvl="1"/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it outputs a solution of size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(resp.,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)</a:t>
                </a:r>
              </a:p>
              <a:p>
                <a:pPr lvl="1"/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In our discussion, the parameter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is always the optimal solution size, and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≪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thus only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𝑜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-FPT approximation is non-trivial for a maximization problem,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but any ratio for a minimization problem (even could be related to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) is non-trivial.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  <a:blipFill>
                <a:blip r:embed="rId2"/>
                <a:stretch>
                  <a:fillRect l="-844" t="-1877" r="-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59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Parameterized Approximation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Maximization</a:t>
            </a: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C5B9829-714E-EB4B-BFA2-8454C7C8A9D0}"/>
              </a:ext>
            </a:extLst>
          </p:cNvPr>
          <p:cNvCxnSpPr>
            <a:cxnSpLocks/>
          </p:cNvCxnSpPr>
          <p:nvPr/>
        </p:nvCxnSpPr>
        <p:spPr>
          <a:xfrm>
            <a:off x="1177657" y="3020291"/>
            <a:ext cx="983668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C6BADC86-2BDE-0245-B2F9-41064329DF1C}"/>
                  </a:ext>
                </a:extLst>
              </p:cNvPr>
              <p:cNvSpPr/>
              <p:nvPr/>
            </p:nvSpPr>
            <p:spPr>
              <a:xfrm>
                <a:off x="9417574" y="3587245"/>
                <a:ext cx="1143000" cy="624459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(Exact)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C6BADC86-2BDE-0245-B2F9-41064329D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74" y="3587245"/>
                <a:ext cx="1143000" cy="624459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2"/>
                <a:stretch>
                  <a:fillRect r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3ECA81B-54EC-8249-8A72-5A7DBAF14613}"/>
              </a:ext>
            </a:extLst>
          </p:cNvPr>
          <p:cNvSpPr txBox="1"/>
          <p:nvPr/>
        </p:nvSpPr>
        <p:spPr>
          <a:xfrm>
            <a:off x="1177657" y="2607025"/>
            <a:ext cx="814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Approximation Ratio/Solution Size (from bad to good, i.e., from easy to hard)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4C87AF42-0CF3-2E4E-8EC6-ACA94AFD3522}"/>
                  </a:ext>
                </a:extLst>
              </p:cNvPr>
              <p:cNvSpPr/>
              <p:nvPr/>
            </p:nvSpPr>
            <p:spPr>
              <a:xfrm>
                <a:off x="7711422" y="3587245"/>
                <a:ext cx="720436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4C87AF42-0CF3-2E4E-8EC6-ACA94AFD3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22" y="3587245"/>
                <a:ext cx="720436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标注 12">
                <a:extLst>
                  <a:ext uri="{FF2B5EF4-FFF2-40B4-BE49-F238E27FC236}">
                    <a16:creationId xmlns:a16="http://schemas.microsoft.com/office/drawing/2014/main" id="{8BDD235A-BAF9-AA49-BABC-75960329548C}"/>
                  </a:ext>
                </a:extLst>
              </p:cNvPr>
              <p:cNvSpPr/>
              <p:nvPr/>
            </p:nvSpPr>
            <p:spPr>
              <a:xfrm>
                <a:off x="5735782" y="3587245"/>
                <a:ext cx="826172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圆角矩形标注 12">
                <a:extLst>
                  <a:ext uri="{FF2B5EF4-FFF2-40B4-BE49-F238E27FC236}">
                    <a16:creationId xmlns:a16="http://schemas.microsoft.com/office/drawing/2014/main" id="{8BDD235A-BAF9-AA49-BABC-759603295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82" y="3587245"/>
                <a:ext cx="826172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标注 14">
                <a:extLst>
                  <a:ext uri="{FF2B5EF4-FFF2-40B4-BE49-F238E27FC236}">
                    <a16:creationId xmlns:a16="http://schemas.microsoft.com/office/drawing/2014/main" id="{B0E49FD1-ABD4-3A44-8AE7-AE1C770E495B}"/>
                  </a:ext>
                </a:extLst>
              </p:cNvPr>
              <p:cNvSpPr/>
              <p:nvPr/>
            </p:nvSpPr>
            <p:spPr>
              <a:xfrm>
                <a:off x="3821304" y="3587245"/>
                <a:ext cx="720436" cy="624422"/>
              </a:xfrm>
              <a:prstGeom prst="wedgeRoundRectCallout">
                <a:avLst>
                  <a:gd name="adj1" fmla="val 9549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圆角矩形标注 14">
                <a:extLst>
                  <a:ext uri="{FF2B5EF4-FFF2-40B4-BE49-F238E27FC236}">
                    <a16:creationId xmlns:a16="http://schemas.microsoft.com/office/drawing/2014/main" id="{B0E49FD1-ABD4-3A44-8AE7-AE1C770E4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04" y="3587245"/>
                <a:ext cx="720436" cy="624422"/>
              </a:xfrm>
              <a:prstGeom prst="wedgeRoundRectCallout">
                <a:avLst>
                  <a:gd name="adj1" fmla="val 9549"/>
                  <a:gd name="adj2" fmla="val -11216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id="{421A9E27-051B-2445-9E93-0DD249217147}"/>
                  </a:ext>
                </a:extLst>
              </p:cNvPr>
              <p:cNvSpPr/>
              <p:nvPr/>
            </p:nvSpPr>
            <p:spPr>
              <a:xfrm>
                <a:off x="1103263" y="3587245"/>
                <a:ext cx="1524000" cy="624422"/>
              </a:xfrm>
              <a:prstGeom prst="wedgeRoundRectCallout">
                <a:avLst>
                  <a:gd name="adj1" fmla="val 9129"/>
                  <a:gd name="adj2" fmla="val -115125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(Trivial)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id="{421A9E27-051B-2445-9E93-0DD249217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63" y="3587245"/>
                <a:ext cx="1524000" cy="624422"/>
              </a:xfrm>
              <a:prstGeom prst="wedgeRoundRectCallout">
                <a:avLst>
                  <a:gd name="adj1" fmla="val 9129"/>
                  <a:gd name="adj2" fmla="val -115125"/>
                  <a:gd name="adj3" fmla="val 16667"/>
                </a:avLst>
              </a:prstGeom>
              <a:blipFill>
                <a:blip r:embed="rId6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CA53BBFA-4C8A-914E-9FE4-39127B9F1820}"/>
                  </a:ext>
                </a:extLst>
              </p:cNvPr>
              <p:cNvSpPr/>
              <p:nvPr/>
            </p:nvSpPr>
            <p:spPr>
              <a:xfrm>
                <a:off x="1103263" y="4408668"/>
                <a:ext cx="1524000" cy="55418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(1)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(Trivial)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CA53BBFA-4C8A-914E-9FE4-39127B9F1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63" y="4408668"/>
                <a:ext cx="1524000" cy="554182"/>
              </a:xfrm>
              <a:prstGeom prst="roundRect">
                <a:avLst/>
              </a:prstGeom>
              <a:blipFill>
                <a:blip r:embed="rId7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B6BF78DE-7209-2C4E-BDEC-81B262CF933C}"/>
                  </a:ext>
                </a:extLst>
              </p:cNvPr>
              <p:cNvSpPr/>
              <p:nvPr/>
            </p:nvSpPr>
            <p:spPr>
              <a:xfrm>
                <a:off x="3821304" y="4407556"/>
                <a:ext cx="720436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𝜔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(1)</m:t>
                      </m:r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B6BF78DE-7209-2C4E-BDEC-81B262CF9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04" y="4407556"/>
                <a:ext cx="720436" cy="50911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2C0B37BB-6A1B-B64F-96CE-018A0A1C1FE6}"/>
                  </a:ext>
                </a:extLst>
              </p:cNvPr>
              <p:cNvSpPr/>
              <p:nvPr/>
            </p:nvSpPr>
            <p:spPr>
              <a:xfrm>
                <a:off x="5735782" y="4407556"/>
                <a:ext cx="826172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𝑘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1−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𝑜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Palatino" pitchFamily="2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2C0B37BB-6A1B-B64F-96CE-018A0A1C1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82" y="4407556"/>
                <a:ext cx="826172" cy="509112"/>
              </a:xfrm>
              <a:prstGeom prst="roundRect">
                <a:avLst/>
              </a:prstGeom>
              <a:blipFill>
                <a:blip r:embed="rId9"/>
                <a:stretch>
                  <a:fillRect l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C79195E6-119F-324E-95B2-83BC15DC9906}"/>
                  </a:ext>
                </a:extLst>
              </p:cNvPr>
              <p:cNvSpPr/>
              <p:nvPr/>
            </p:nvSpPr>
            <p:spPr>
              <a:xfrm>
                <a:off x="7711422" y="4407556"/>
                <a:ext cx="720436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𝑂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C79195E6-119F-324E-95B2-83BC15DC9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22" y="4407556"/>
                <a:ext cx="720436" cy="50911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0CD07949-7901-7143-855C-F1C9E6CBDB05}"/>
                  </a:ext>
                </a:extLst>
              </p:cNvPr>
              <p:cNvSpPr/>
              <p:nvPr/>
            </p:nvSpPr>
            <p:spPr>
              <a:xfrm>
                <a:off x="9417574" y="4407556"/>
                <a:ext cx="1143000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(Exact)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0CD07949-7901-7143-855C-F1C9E6CBD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74" y="4407556"/>
                <a:ext cx="1143000" cy="509112"/>
              </a:xfrm>
              <a:prstGeom prst="roundRect">
                <a:avLst/>
              </a:prstGeom>
              <a:blipFill>
                <a:blip r:embed="rId11"/>
                <a:stretch>
                  <a:fillRect r="-1099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0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Parameterized Approximation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Minimization</a:t>
            </a: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BC5B9829-714E-EB4B-BFA2-8454C7C8A9D0}"/>
              </a:ext>
            </a:extLst>
          </p:cNvPr>
          <p:cNvCxnSpPr>
            <a:cxnSpLocks/>
          </p:cNvCxnSpPr>
          <p:nvPr/>
        </p:nvCxnSpPr>
        <p:spPr>
          <a:xfrm>
            <a:off x="1177657" y="3020291"/>
            <a:ext cx="983668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C6BADC86-2BDE-0245-B2F9-41064329DF1C}"/>
                  </a:ext>
                </a:extLst>
              </p:cNvPr>
              <p:cNvSpPr/>
              <p:nvPr/>
            </p:nvSpPr>
            <p:spPr>
              <a:xfrm>
                <a:off x="9417574" y="3587245"/>
                <a:ext cx="1143000" cy="624459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(Exact)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C6BADC86-2BDE-0245-B2F9-41064329D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74" y="3587245"/>
                <a:ext cx="1143000" cy="624459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2"/>
                <a:stretch>
                  <a:fillRect r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3ECA81B-54EC-8249-8A72-5A7DBAF14613}"/>
              </a:ext>
            </a:extLst>
          </p:cNvPr>
          <p:cNvSpPr txBox="1"/>
          <p:nvPr/>
        </p:nvSpPr>
        <p:spPr>
          <a:xfrm>
            <a:off x="1177657" y="2607025"/>
            <a:ext cx="814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Approximation Ratio/Solution Size (from bad to good, i.e., from easy to hard)</a:t>
            </a:r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4C87AF42-0CF3-2E4E-8EC6-ACA94AFD3522}"/>
                  </a:ext>
                </a:extLst>
              </p:cNvPr>
              <p:cNvSpPr/>
              <p:nvPr/>
            </p:nvSpPr>
            <p:spPr>
              <a:xfrm>
                <a:off x="6777733" y="3587245"/>
                <a:ext cx="1313322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4C87AF42-0CF3-2E4E-8EC6-ACA94AFD3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33" y="3587245"/>
                <a:ext cx="1313322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标注 12">
                <a:extLst>
                  <a:ext uri="{FF2B5EF4-FFF2-40B4-BE49-F238E27FC236}">
                    <a16:creationId xmlns:a16="http://schemas.microsoft.com/office/drawing/2014/main" id="{8BDD235A-BAF9-AA49-BABC-75960329548C}"/>
                  </a:ext>
                </a:extLst>
              </p:cNvPr>
              <p:cNvSpPr/>
              <p:nvPr/>
            </p:nvSpPr>
            <p:spPr>
              <a:xfrm>
                <a:off x="3642910" y="3587245"/>
                <a:ext cx="1911927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0" dirty="0">
                    <a:latin typeface="Palatino" pitchFamily="2" charset="0"/>
                    <a:ea typeface="Palatino" pitchFamily="2" charset="0"/>
                  </a:rPr>
                  <a:t>Any larger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3" name="圆角矩形标注 12">
                <a:extLst>
                  <a:ext uri="{FF2B5EF4-FFF2-40B4-BE49-F238E27FC236}">
                    <a16:creationId xmlns:a16="http://schemas.microsoft.com/office/drawing/2014/main" id="{8BDD235A-BAF9-AA49-BABC-759603295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910" y="3587245"/>
                <a:ext cx="1911927" cy="624422"/>
              </a:xfrm>
              <a:prstGeom prst="wedgeRoundRectCallout">
                <a:avLst>
                  <a:gd name="adj1" fmla="val 1856"/>
                  <a:gd name="adj2" fmla="val -11216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id="{421A9E27-051B-2445-9E93-0DD249217147}"/>
                  </a:ext>
                </a:extLst>
              </p:cNvPr>
              <p:cNvSpPr/>
              <p:nvPr/>
            </p:nvSpPr>
            <p:spPr>
              <a:xfrm>
                <a:off x="1103263" y="3587245"/>
                <a:ext cx="1316752" cy="624422"/>
              </a:xfrm>
              <a:prstGeom prst="wedgeRoundRectCallout">
                <a:avLst>
                  <a:gd name="adj1" fmla="val 9129"/>
                  <a:gd name="adj2" fmla="val -115125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Any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id="{421A9E27-051B-2445-9E93-0DD249217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63" y="3587245"/>
                <a:ext cx="1316752" cy="624422"/>
              </a:xfrm>
              <a:prstGeom prst="wedgeRoundRectCallout">
                <a:avLst>
                  <a:gd name="adj1" fmla="val 9129"/>
                  <a:gd name="adj2" fmla="val -11512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CA53BBFA-4C8A-914E-9FE4-39127B9F1820}"/>
                  </a:ext>
                </a:extLst>
              </p:cNvPr>
              <p:cNvSpPr/>
              <p:nvPr/>
            </p:nvSpPr>
            <p:spPr>
              <a:xfrm>
                <a:off x="1103263" y="4362667"/>
                <a:ext cx="1313321" cy="55418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⋅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7" name="圆角矩形 16">
                <a:extLst>
                  <a:ext uri="{FF2B5EF4-FFF2-40B4-BE49-F238E27FC236}">
                    <a16:creationId xmlns:a16="http://schemas.microsoft.com/office/drawing/2014/main" id="{CA53BBFA-4C8A-914E-9FE4-39127B9F1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63" y="4362667"/>
                <a:ext cx="1313321" cy="55418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2C0B37BB-6A1B-B64F-96CE-018A0A1C1FE6}"/>
                  </a:ext>
                </a:extLst>
              </p:cNvPr>
              <p:cNvSpPr/>
              <p:nvPr/>
            </p:nvSpPr>
            <p:spPr>
              <a:xfrm>
                <a:off x="3642911" y="4402024"/>
                <a:ext cx="1911926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⋅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2C0B37BB-6A1B-B64F-96CE-018A0A1C1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911" y="4402024"/>
                <a:ext cx="1911926" cy="50911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C79195E6-119F-324E-95B2-83BC15DC9906}"/>
                  </a:ext>
                </a:extLst>
              </p:cNvPr>
              <p:cNvSpPr/>
              <p:nvPr/>
            </p:nvSpPr>
            <p:spPr>
              <a:xfrm>
                <a:off x="6777733" y="4385202"/>
                <a:ext cx="1313321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𝑂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(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𝑘</m:t>
                      </m:r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  <a:ea typeface="Palatino" pitchFamily="2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0" name="圆角矩形 19">
                <a:extLst>
                  <a:ext uri="{FF2B5EF4-FFF2-40B4-BE49-F238E27FC236}">
                    <a16:creationId xmlns:a16="http://schemas.microsoft.com/office/drawing/2014/main" id="{C79195E6-119F-324E-95B2-83BC15DC9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33" y="4385202"/>
                <a:ext cx="1313321" cy="50911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0CD07949-7901-7143-855C-F1C9E6CBDB05}"/>
                  </a:ext>
                </a:extLst>
              </p:cNvPr>
              <p:cNvSpPr/>
              <p:nvPr/>
            </p:nvSpPr>
            <p:spPr>
              <a:xfrm>
                <a:off x="9417574" y="4385202"/>
                <a:ext cx="1143000" cy="50911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(Exact)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id="{0CD07949-7901-7143-855C-F1C9E6CBD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574" y="4385202"/>
                <a:ext cx="1143000" cy="509112"/>
              </a:xfrm>
              <a:prstGeom prst="roundRect">
                <a:avLst/>
              </a:prstGeom>
              <a:blipFill>
                <a:blip r:embed="rId9"/>
                <a:stretch>
                  <a:fillRect r="-1099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2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Hypothesis: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ETH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49421"/>
                <a:ext cx="10864273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“3SAT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cannot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solved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deterministically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time.”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(</a:t>
                </a:r>
                <a:r>
                  <a:rPr kumimoji="1" lang="en-US" altLang="zh-CN" sz="2000" dirty="0" err="1">
                    <a:latin typeface="Palatino" pitchFamily="2" charset="0"/>
                    <a:ea typeface="Palatino" pitchFamily="2" charset="0"/>
                  </a:rPr>
                  <a:t>Sparsification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Lemma)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Holds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even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when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and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each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var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appears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≤3</m:t>
                    </m:r>
                  </m:oMath>
                </a14:m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clauses.</a:t>
                </a: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Stronger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than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W[1]≠FPT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-Clique 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time</a:t>
                </a:r>
                <a:b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</a:b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(cf. W[1]≠FPT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cannot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solved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time)</a:t>
                </a: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49421"/>
                <a:ext cx="10864273" cy="4727542"/>
              </a:xfrm>
              <a:blipFill>
                <a:blip r:embed="rId2"/>
                <a:stretch>
                  <a:fillRect l="-700" t="-1609" r="-1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D7D58A9-3039-674D-AC33-46F959D40E0A}"/>
                  </a:ext>
                </a:extLst>
              </p:cNvPr>
              <p:cNvSpPr/>
              <p:nvPr/>
            </p:nvSpPr>
            <p:spPr>
              <a:xfrm>
                <a:off x="1006763" y="4830619"/>
                <a:ext cx="2032002" cy="19211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 satisfying partial assignments</a:t>
                </a:r>
                <a:endParaRPr kumimoji="1" lang="zh-CN" altLang="en-US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D7D58A9-3039-674D-AC33-46F959D4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4830619"/>
                <a:ext cx="2032002" cy="192116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43589A7-C9FB-EC46-9435-8F3BF45F3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3712474"/>
            <a:ext cx="8257309" cy="868763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83EE8607-7228-5F4A-813F-DB9CBE9BEBE8}"/>
              </a:ext>
            </a:extLst>
          </p:cNvPr>
          <p:cNvSpPr/>
          <p:nvPr/>
        </p:nvSpPr>
        <p:spPr>
          <a:xfrm>
            <a:off x="3560619" y="5643275"/>
            <a:ext cx="1112982" cy="11085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77A04BA-6810-814D-B129-6081360838BE}"/>
              </a:ext>
            </a:extLst>
          </p:cNvPr>
          <p:cNvSpPr/>
          <p:nvPr/>
        </p:nvSpPr>
        <p:spPr>
          <a:xfrm>
            <a:off x="3352800" y="4447166"/>
            <a:ext cx="1112982" cy="11085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Palatino" pitchFamily="2" charset="0"/>
              <a:ea typeface="Palatino" pitchFamily="2" charset="0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43ED149-6810-0740-A863-4E6D718C84E6}"/>
              </a:ext>
            </a:extLst>
          </p:cNvPr>
          <p:cNvCxnSpPr>
            <a:cxnSpLocks/>
          </p:cNvCxnSpPr>
          <p:nvPr/>
        </p:nvCxnSpPr>
        <p:spPr>
          <a:xfrm flipV="1">
            <a:off x="2660074" y="4913819"/>
            <a:ext cx="1058139" cy="4090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D0F9369B-3A7C-EE4A-AA0B-FB1D28DA2169}"/>
              </a:ext>
            </a:extLst>
          </p:cNvPr>
          <p:cNvCxnSpPr>
            <a:cxnSpLocks/>
          </p:cNvCxnSpPr>
          <p:nvPr/>
        </p:nvCxnSpPr>
        <p:spPr>
          <a:xfrm flipV="1">
            <a:off x="2652569" y="5292436"/>
            <a:ext cx="1230167" cy="148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637EF15-C207-D542-A025-580AFED6CF00}"/>
              </a:ext>
            </a:extLst>
          </p:cNvPr>
          <p:cNvCxnSpPr>
            <a:cxnSpLocks/>
          </p:cNvCxnSpPr>
          <p:nvPr/>
        </p:nvCxnSpPr>
        <p:spPr>
          <a:xfrm flipV="1">
            <a:off x="2817092" y="5001420"/>
            <a:ext cx="988288" cy="6641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AFB6B9F-A293-4240-A9DB-F1F18F90A6A4}"/>
              </a:ext>
            </a:extLst>
          </p:cNvPr>
          <p:cNvCxnSpPr>
            <a:cxnSpLocks/>
          </p:cNvCxnSpPr>
          <p:nvPr/>
        </p:nvCxnSpPr>
        <p:spPr>
          <a:xfrm>
            <a:off x="2707987" y="5874844"/>
            <a:ext cx="1201304" cy="2691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C652EEF6-92FA-6E44-8829-F0EF66904195}"/>
              </a:ext>
            </a:extLst>
          </p:cNvPr>
          <p:cNvCxnSpPr>
            <a:cxnSpLocks/>
          </p:cNvCxnSpPr>
          <p:nvPr/>
        </p:nvCxnSpPr>
        <p:spPr>
          <a:xfrm>
            <a:off x="2715202" y="6009815"/>
            <a:ext cx="1090178" cy="2503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D143DFE2-74B5-1B41-AAE8-EEA90AF3FE8A}"/>
              </a:ext>
            </a:extLst>
          </p:cNvPr>
          <p:cNvCxnSpPr>
            <a:cxnSpLocks/>
          </p:cNvCxnSpPr>
          <p:nvPr/>
        </p:nvCxnSpPr>
        <p:spPr>
          <a:xfrm>
            <a:off x="2727035" y="6205932"/>
            <a:ext cx="1133765" cy="1803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87D854B6-880B-9C45-AAB3-0159A07831EB}"/>
              </a:ext>
            </a:extLst>
          </p:cNvPr>
          <p:cNvCxnSpPr>
            <a:cxnSpLocks/>
          </p:cNvCxnSpPr>
          <p:nvPr/>
        </p:nvCxnSpPr>
        <p:spPr>
          <a:xfrm flipH="1">
            <a:off x="3962398" y="5146928"/>
            <a:ext cx="7505" cy="7279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C35982A0-34AA-4445-A3A6-B10A5D6D1D97}"/>
              </a:ext>
            </a:extLst>
          </p:cNvPr>
          <p:cNvCxnSpPr>
            <a:cxnSpLocks/>
          </p:cNvCxnSpPr>
          <p:nvPr/>
        </p:nvCxnSpPr>
        <p:spPr>
          <a:xfrm>
            <a:off x="4091713" y="5158838"/>
            <a:ext cx="115446" cy="6323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右箭头 39">
            <a:extLst>
              <a:ext uri="{FF2B5EF4-FFF2-40B4-BE49-F238E27FC236}">
                <a16:creationId xmlns:a16="http://schemas.microsoft.com/office/drawing/2014/main" id="{71AFE268-783D-F04C-86FF-ACBC4CE7E29E}"/>
              </a:ext>
            </a:extLst>
          </p:cNvPr>
          <p:cNvSpPr/>
          <p:nvPr/>
        </p:nvSpPr>
        <p:spPr>
          <a:xfrm rot="10800000">
            <a:off x="5151584" y="4830619"/>
            <a:ext cx="803564" cy="845129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Hypothesis: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Gap-ETH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0599" y="4248038"/>
                <a:ext cx="10864273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“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&gt;0, ∃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s.t.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SAT cannot be solved deterministically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𝜀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time.”</a:t>
                </a:r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Stronger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than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ETH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599" y="4248038"/>
                <a:ext cx="10864273" cy="4727542"/>
              </a:xfrm>
              <a:blipFill>
                <a:blip r:embed="rId2"/>
                <a:stretch>
                  <a:fillRect l="-700" t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8BDC4F80-1226-884E-99DF-D00DD236466B}"/>
              </a:ext>
            </a:extLst>
          </p:cNvPr>
          <p:cNvSpPr txBox="1">
            <a:spLocks/>
          </p:cNvSpPr>
          <p:nvPr/>
        </p:nvSpPr>
        <p:spPr>
          <a:xfrm>
            <a:off x="838198" y="3031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Hypothesis: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SETH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CC0AB7AE-40E8-374D-8041-4ED6171A4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601821"/>
                <a:ext cx="10864273" cy="4727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“Constant gap 3SAT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cannot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be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solved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deterministically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in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time.”</a:t>
                </a:r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Stronger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than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ETH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ETH </a:t>
                </a:r>
                <a:r>
                  <a:rPr kumimoji="1" lang="en-US" altLang="zh-CN" sz="2000">
                    <a:latin typeface="Palatino" pitchFamily="2" charset="0"/>
                    <a:ea typeface="Palatino" pitchFamily="2" charset="0"/>
                  </a:rPr>
                  <a:t>+ PCP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3SAT cannot be solved deterministically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𝑜</m:t>
                        </m:r>
                        <m:d>
                          <m:dPr>
                            <m:ctrlPr>
                              <a:rPr kumimoji="1" lang="en-US" altLang="zh-CN" sz="200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00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poly</m:t>
                                </m:r>
                                <m:func>
                                  <m:func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time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CC0AB7AE-40E8-374D-8041-4ED6171A4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601821"/>
                <a:ext cx="10864273" cy="4727542"/>
              </a:xfrm>
              <a:prstGeom prst="rect">
                <a:avLst/>
              </a:prstGeom>
              <a:blipFill>
                <a:blip r:embed="rId3"/>
                <a:stretch>
                  <a:fillRect l="-700" t="-1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06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&amp;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None/>
                </a:pPr>
                <a:r>
                  <a:rPr kumimoji="1" lang="en-US" altLang="zh-CN" sz="1800" b="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6092FE-29F8-EE47-A3C2-BAEED5E164B6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8B7F4AC-7C04-2546-A99C-7EA073DA704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F5DC10-8E29-EF44-B17B-3DDDD07D7B0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5EDF35-2539-C44C-8076-4D50F55D64D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44941B6-D527-0D4A-85DF-C1A31A8F2160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ECE555-859D-D644-B5BB-D53A5AA14A08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32D97B-D620-AF47-8376-406220F0605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40F786-88DB-4B44-8D68-F3DAFF811E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B1B625-C7A2-C144-A626-2B5A11574A8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A25184C-ED69-4840-AEF7-4F011D143E6B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3D02F2A-552B-984B-98AD-FA70172629E5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548F8E-04A7-6C45-B67A-D62ACDA7F82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0668E1-4CD7-884A-9707-55E0AE092A3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0E954A-6655-D243-90C1-F21EB5A0E20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2637FC-F8D0-7B4E-A021-C9A5D29AFEC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E9025ED-D776-9C4A-A5FF-1F91AF5E314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9B7CBFA-34DD-5D4B-9A99-9F9978BCD436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5B95D1-33B6-D34E-961B-79AA1FC5C30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297551C-65E9-8C40-B1A1-BC663BF7E00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ABEFCD2-C202-8743-9FC1-16BAE49B80C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E807BF-C3E8-074E-968F-25BA6EFEE513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0560C44-38EE-7549-B1B5-1FCCCA2A471B}"/>
              </a:ext>
            </a:extLst>
          </p:cNvPr>
          <p:cNvGrpSpPr/>
          <p:nvPr/>
        </p:nvGrpSpPr>
        <p:grpSpPr>
          <a:xfrm>
            <a:off x="3071091" y="1891047"/>
            <a:ext cx="858982" cy="823412"/>
            <a:chOff x="1219200" y="1666476"/>
            <a:chExt cx="1112982" cy="1108508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E5DA381-8383-3049-927B-704C69860163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764ACE4-5DE2-AB45-ABBB-5D8B34FA99C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4DBEEA2-A5AE-3442-A656-9BE726EA129C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DF50F4C-4312-DC4A-8D1D-A5BDC7960ADC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A30CA0A-8CC8-C54E-8BCC-DCBAC3F8616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23A8485-C13B-3B46-984B-3B99503ECCE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438CACD-8250-1D42-AC1F-AC257AB97336}"/>
              </a:ext>
            </a:extLst>
          </p:cNvPr>
          <p:cNvGrpSpPr/>
          <p:nvPr/>
        </p:nvGrpSpPr>
        <p:grpSpPr>
          <a:xfrm>
            <a:off x="3071090" y="2974320"/>
            <a:ext cx="858982" cy="823412"/>
            <a:chOff x="1219200" y="1666476"/>
            <a:chExt cx="1112982" cy="1108508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DA0BAE7-05A9-5344-8F89-B7FDD5DB3653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9E791BE-24DA-9A44-B036-BBFC26C6B28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CA12A68-6F48-2E4B-8110-8E359DC1DB12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D618996-F88C-694C-A075-82B467FF4F21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E7EB5ECF-9708-4E4C-A2A4-9452E5D3DD1B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312E9F3-D3CB-4744-A89B-0E2B3CA043F7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6FBD1E3-CC2D-DD41-BCF6-211B934B94F3}"/>
              </a:ext>
            </a:extLst>
          </p:cNvPr>
          <p:cNvGrpSpPr/>
          <p:nvPr/>
        </p:nvGrpSpPr>
        <p:grpSpPr>
          <a:xfrm>
            <a:off x="3071090" y="4414890"/>
            <a:ext cx="858982" cy="823412"/>
            <a:chOff x="1219200" y="1666476"/>
            <a:chExt cx="1112982" cy="1108508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FEFCB99-C7AF-FE47-9B22-BDE7FD828F19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32B7E65-D8FC-9641-BDE5-1A5074AAE6FD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F65E814-FD53-D34A-B5DD-70F24CD7A686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87FBC38-C1F0-9643-8922-00F6B850220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12098613-6FF2-0041-BAD2-3EF06C084BF6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634071D4-D671-6B47-82DC-A646C98038F7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EE0D778-F08A-764E-B29C-F989C5E37AA7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3FB934-C9E8-7A4F-9BE5-7EAA8238E625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071838F-3A0D-3F40-8014-47652800AEF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DAFA443-34E1-4F49-8A6A-749A6694E11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4341B02-E71A-204F-8DF4-CE46947A233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3089D47-7C70-B247-8745-066525BB67E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5FF3130-F29D-504E-8FB7-0EFE9459557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FE2FEA88-E0EA-D648-AFDF-672801C9F908}"/>
              </a:ext>
            </a:extLst>
          </p:cNvPr>
          <p:cNvCxnSpPr>
            <a:cxnSpLocks/>
            <a:stCxn id="31" idx="6"/>
            <a:endCxn id="49" idx="3"/>
          </p:cNvCxnSpPr>
          <p:nvPr/>
        </p:nvCxnSpPr>
        <p:spPr>
          <a:xfrm flipV="1">
            <a:off x="1860139" y="4730068"/>
            <a:ext cx="1394741" cy="5040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EABBBC22-4C0D-4249-BF5F-6CA2A29C9FFB}"/>
              </a:ext>
            </a:extLst>
          </p:cNvPr>
          <p:cNvCxnSpPr>
            <a:cxnSpLocks/>
            <a:stCxn id="32" idx="6"/>
            <a:endCxn id="43" idx="3"/>
          </p:cNvCxnSpPr>
          <p:nvPr/>
        </p:nvCxnSpPr>
        <p:spPr>
          <a:xfrm flipV="1">
            <a:off x="1744613" y="3543028"/>
            <a:ext cx="1442546" cy="18858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D30E1C5D-A6B8-1C4F-9B0E-9594174D9F05}"/>
              </a:ext>
            </a:extLst>
          </p:cNvPr>
          <p:cNvCxnSpPr>
            <a:cxnSpLocks/>
            <a:stCxn id="17" idx="5"/>
            <a:endCxn id="50" idx="1"/>
          </p:cNvCxnSpPr>
          <p:nvPr/>
        </p:nvCxnSpPr>
        <p:spPr>
          <a:xfrm>
            <a:off x="1840357" y="3928815"/>
            <a:ext cx="1346802" cy="9674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072EE660-5DAF-2947-8097-7B072B972571}"/>
              </a:ext>
            </a:extLst>
          </p:cNvPr>
          <p:cNvCxnSpPr>
            <a:cxnSpLocks/>
            <a:stCxn id="28" idx="6"/>
            <a:endCxn id="49" idx="2"/>
          </p:cNvCxnSpPr>
          <p:nvPr/>
        </p:nvCxnSpPr>
        <p:spPr>
          <a:xfrm flipV="1">
            <a:off x="1499342" y="4686406"/>
            <a:ext cx="1735703" cy="4242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2F584E7-C35D-914F-B6BE-69101EAD8A87}"/>
              </a:ext>
            </a:extLst>
          </p:cNvPr>
          <p:cNvCxnSpPr>
            <a:cxnSpLocks/>
            <a:stCxn id="15" idx="6"/>
            <a:endCxn id="52" idx="1"/>
          </p:cNvCxnSpPr>
          <p:nvPr/>
        </p:nvCxnSpPr>
        <p:spPr>
          <a:xfrm>
            <a:off x="1431803" y="4015188"/>
            <a:ext cx="2184847" cy="7510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7D01EF0-234C-0540-90B8-1B4F6D513E66}"/>
              </a:ext>
            </a:extLst>
          </p:cNvPr>
          <p:cNvCxnSpPr>
            <a:cxnSpLocks/>
            <a:stCxn id="14" idx="6"/>
            <a:endCxn id="42" idx="2"/>
          </p:cNvCxnSpPr>
          <p:nvPr/>
        </p:nvCxnSpPr>
        <p:spPr>
          <a:xfrm flipV="1">
            <a:off x="1499342" y="3245836"/>
            <a:ext cx="1735703" cy="515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45D2F556-7185-BA4A-832F-37E0FF9DE7EF}"/>
              </a:ext>
            </a:extLst>
          </p:cNvPr>
          <p:cNvCxnSpPr>
            <a:cxnSpLocks/>
            <a:stCxn id="66" idx="6"/>
            <a:endCxn id="46" idx="1"/>
          </p:cNvCxnSpPr>
          <p:nvPr/>
        </p:nvCxnSpPr>
        <p:spPr>
          <a:xfrm>
            <a:off x="1860138" y="2969644"/>
            <a:ext cx="1640674" cy="5507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CCEBEAD9-B8C5-BE4A-8B76-BD5E3E3E0FE1}"/>
              </a:ext>
            </a:extLst>
          </p:cNvPr>
          <p:cNvCxnSpPr>
            <a:cxnSpLocks/>
            <a:stCxn id="64" idx="5"/>
            <a:endCxn id="51" idx="1"/>
          </p:cNvCxnSpPr>
          <p:nvPr/>
        </p:nvCxnSpPr>
        <p:spPr>
          <a:xfrm>
            <a:off x="1412020" y="3143341"/>
            <a:ext cx="2040675" cy="14067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3704B058-5745-8647-8B80-189CE3B656DC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696624" y="1820723"/>
            <a:ext cx="1538422" cy="341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F695F7C7-F04E-CA40-8F30-B06A481945C2}"/>
              </a:ext>
            </a:extLst>
          </p:cNvPr>
          <p:cNvCxnSpPr>
            <a:cxnSpLocks/>
            <a:stCxn id="6" idx="6"/>
            <a:endCxn id="36" idx="2"/>
          </p:cNvCxnSpPr>
          <p:nvPr/>
        </p:nvCxnSpPr>
        <p:spPr>
          <a:xfrm>
            <a:off x="1432426" y="2154771"/>
            <a:ext cx="1734899" cy="2613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A5316E6-CD44-A44C-8218-7A060B5F4DC4}"/>
              </a:ext>
            </a:extLst>
          </p:cNvPr>
          <p:cNvCxnSpPr>
            <a:cxnSpLocks/>
            <a:stCxn id="10" idx="6"/>
            <a:endCxn id="37" idx="2"/>
          </p:cNvCxnSpPr>
          <p:nvPr/>
        </p:nvCxnSpPr>
        <p:spPr>
          <a:xfrm flipV="1">
            <a:off x="1746079" y="2069941"/>
            <a:ext cx="1686782" cy="1495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EC1DBABB-F9C1-D54D-9AC7-D5697D74CE98}"/>
              </a:ext>
            </a:extLst>
          </p:cNvPr>
          <p:cNvCxnSpPr>
            <a:cxnSpLocks/>
            <a:stCxn id="9" idx="5"/>
            <a:endCxn id="45" idx="2"/>
          </p:cNvCxnSpPr>
          <p:nvPr/>
        </p:nvCxnSpPr>
        <p:spPr>
          <a:xfrm>
            <a:off x="1842082" y="2068398"/>
            <a:ext cx="1754733" cy="13009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3D474113-09B2-204B-883E-C650BF43D19D}"/>
              </a:ext>
            </a:extLst>
          </p:cNvPr>
          <p:cNvGrpSpPr/>
          <p:nvPr/>
        </p:nvGrpSpPr>
        <p:grpSpPr>
          <a:xfrm>
            <a:off x="4809080" y="2690326"/>
            <a:ext cx="6660014" cy="973321"/>
            <a:chOff x="4119966" y="2726589"/>
            <a:chExt cx="6660014" cy="973321"/>
          </a:xfrm>
        </p:grpSpPr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ACD121A1-55F7-C84D-8606-6564E6DA2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891" y="2726589"/>
              <a:ext cx="5471089" cy="973321"/>
            </a:xfrm>
            <a:prstGeom prst="rect">
              <a:avLst/>
            </a:prstGeom>
          </p:spPr>
        </p:pic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F8B18625-1E7D-C34C-8922-9D7A41C693F4}"/>
                </a:ext>
              </a:extLst>
            </p:cNvPr>
            <p:cNvSpPr/>
            <p:nvPr/>
          </p:nvSpPr>
          <p:spPr>
            <a:xfrm>
              <a:off x="4119966" y="3024673"/>
              <a:ext cx="15135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latin typeface="Palatino" pitchFamily="2" charset="0"/>
                  <a:ea typeface="Palatino" pitchFamily="2" charset="0"/>
                </a:rPr>
                <a:t>MaxCover</a:t>
              </a:r>
              <a:r>
                <a:rPr kumimoji="1" lang="en-US" altLang="zh-CN" dirty="0">
                  <a:latin typeface="Palatino" pitchFamily="2" charset="0"/>
                  <a:ea typeface="Palatino" pitchFamily="2" charset="0"/>
                </a:rPr>
                <a:t> = </a:t>
              </a:r>
              <a:endParaRPr lang="zh-CN" altLang="en-US" dirty="0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DA97CBE6-967A-044D-9F85-16F9C181FEA1}"/>
              </a:ext>
            </a:extLst>
          </p:cNvPr>
          <p:cNvGrpSpPr/>
          <p:nvPr/>
        </p:nvGrpSpPr>
        <p:grpSpPr>
          <a:xfrm>
            <a:off x="4809080" y="3724610"/>
            <a:ext cx="4846693" cy="1415209"/>
            <a:chOff x="4119966" y="3683108"/>
            <a:chExt cx="4846693" cy="1415209"/>
          </a:xfrm>
        </p:grpSpPr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A416F2DD-4D01-0E47-B168-6A290EA8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2459" y="3683108"/>
              <a:ext cx="3604200" cy="1415209"/>
            </a:xfrm>
            <a:prstGeom prst="rect">
              <a:avLst/>
            </a:prstGeom>
          </p:spPr>
        </p:pic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F201800B-F68C-F24D-822B-1E8847225649}"/>
                </a:ext>
              </a:extLst>
            </p:cNvPr>
            <p:cNvSpPr/>
            <p:nvPr/>
          </p:nvSpPr>
          <p:spPr>
            <a:xfrm>
              <a:off x="4119966" y="4180789"/>
              <a:ext cx="14221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 err="1">
                  <a:latin typeface="Palatino" pitchFamily="2" charset="0"/>
                  <a:ea typeface="Palatino" pitchFamily="2" charset="0"/>
                </a:rPr>
                <a:t>MinLabel</a:t>
              </a:r>
              <a:r>
                <a:rPr kumimoji="1" lang="en-US" altLang="zh-CN" dirty="0">
                  <a:latin typeface="Palatino" pitchFamily="2" charset="0"/>
                  <a:ea typeface="Palatino" pitchFamily="2" charset="0"/>
                </a:rPr>
                <a:t> =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675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&amp;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: Results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459B68-0421-0F42-BA2B-2A9A0A7A4C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452510" cy="39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None/>
                </a:pPr>
                <a:r>
                  <a:rPr kumimoji="1" lang="en-US" altLang="zh-CN" sz="1800" b="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组合 84">
            <a:extLst>
              <a:ext uri="{FF2B5EF4-FFF2-40B4-BE49-F238E27FC236}">
                <a16:creationId xmlns:a16="http://schemas.microsoft.com/office/drawing/2014/main" id="{4CC1A8A0-D30C-734E-82E8-899EA0840146}"/>
              </a:ext>
            </a:extLst>
          </p:cNvPr>
          <p:cNvGrpSpPr/>
          <p:nvPr/>
        </p:nvGrpSpPr>
        <p:grpSpPr>
          <a:xfrm>
            <a:off x="3135339" y="4523704"/>
            <a:ext cx="621727" cy="606533"/>
            <a:chOff x="3139891" y="1983881"/>
            <a:chExt cx="621727" cy="606533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FD7D5D97-C94A-654C-8C26-85668FC8CD2D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B9CC0E6E-9426-7645-B16B-0A31A33EB9EE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34CDE04-0EDF-4246-9EBB-6737BD130E26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53BF092-6B70-144D-86AC-8E3D7EDC25C9}"/>
              </a:ext>
            </a:extLst>
          </p:cNvPr>
          <p:cNvGrpSpPr/>
          <p:nvPr/>
        </p:nvGrpSpPr>
        <p:grpSpPr>
          <a:xfrm>
            <a:off x="3139890" y="3089850"/>
            <a:ext cx="621727" cy="606533"/>
            <a:chOff x="3139891" y="1983881"/>
            <a:chExt cx="621727" cy="606533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E5CF4FB-AC84-7B48-B2A3-1EE1A2C517A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79DB5B35-4C97-FC40-8086-67C915231693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7751C26-E7DC-A145-826C-705F9EAA5BC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&amp;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: Starting from Gap-ETH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6092FE-29F8-EE47-A3C2-BAEED5E164B6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8B7F4AC-7C04-2546-A99C-7EA073DA704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F5DC10-8E29-EF44-B17B-3DDDD07D7B0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5EDF35-2539-C44C-8076-4D50F55D64D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44941B6-D527-0D4A-85DF-C1A31A8F2160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ECE555-859D-D644-B5BB-D53A5AA14A08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32D97B-D620-AF47-8376-406220F0605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40F786-88DB-4B44-8D68-F3DAFF811E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B1B625-C7A2-C144-A626-2B5A11574A8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A25184C-ED69-4840-AEF7-4F011D143E6B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3D02F2A-552B-984B-98AD-FA70172629E5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548F8E-04A7-6C45-B67A-D62ACDA7F82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0668E1-4CD7-884A-9707-55E0AE092A3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0E954A-6655-D243-90C1-F21EB5A0E20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2637FC-F8D0-7B4E-A021-C9A5D29AFEC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E9025ED-D776-9C4A-A5FF-1F91AF5E314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9B7CBFA-34DD-5D4B-9A99-9F9978BCD436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5B95D1-33B6-D34E-961B-79AA1FC5C30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297551C-65E9-8C40-B1A1-BC663BF7E00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ABEFCD2-C202-8743-9FC1-16BAE49B80C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E807BF-C3E8-074E-968F-25BA6EFEE513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EFEB2F-05B4-E146-97A7-87CDB9D4A1EB}"/>
              </a:ext>
            </a:extLst>
          </p:cNvPr>
          <p:cNvGrpSpPr/>
          <p:nvPr/>
        </p:nvGrpSpPr>
        <p:grpSpPr>
          <a:xfrm>
            <a:off x="3139891" y="1983881"/>
            <a:ext cx="621727" cy="606533"/>
            <a:chOff x="3139891" y="1983881"/>
            <a:chExt cx="621727" cy="606533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E5DA381-8383-3049-927B-704C69860163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764ACE4-5DE2-AB45-ABBB-5D8B34FA99C9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4DBEEA2-A5AE-3442-A656-9BE726EA129C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EE0D778-F08A-764E-B29C-F989C5E37AA7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3FB934-C9E8-7A4F-9BE5-7EAA8238E625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071838F-3A0D-3F40-8014-47652800AEF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DAFA443-34E1-4F49-8A6A-749A6694E11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4341B02-E71A-204F-8DF4-CE46947A233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3089D47-7C70-B247-8745-066525BB67E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5FF3130-F29D-504E-8FB7-0EFE9459557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FE2FEA88-E0EA-D648-AFDF-672801C9F908}"/>
              </a:ext>
            </a:extLst>
          </p:cNvPr>
          <p:cNvCxnSpPr>
            <a:cxnSpLocks/>
            <a:stCxn id="31" idx="6"/>
            <a:endCxn id="88" idx="3"/>
          </p:cNvCxnSpPr>
          <p:nvPr/>
        </p:nvCxnSpPr>
        <p:spPr>
          <a:xfrm flipV="1">
            <a:off x="1860139" y="4755071"/>
            <a:ext cx="1538178" cy="4790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EABBBC22-4C0D-4249-BF5F-6CA2A29C9FFB}"/>
              </a:ext>
            </a:extLst>
          </p:cNvPr>
          <p:cNvCxnSpPr>
            <a:cxnSpLocks/>
            <a:stCxn id="32" idx="6"/>
            <a:endCxn id="80" idx="3"/>
          </p:cNvCxnSpPr>
          <p:nvPr/>
        </p:nvCxnSpPr>
        <p:spPr>
          <a:xfrm flipV="1">
            <a:off x="1744613" y="3537431"/>
            <a:ext cx="1658255" cy="18914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D30E1C5D-A6B8-1C4F-9B0E-9594174D9F05}"/>
              </a:ext>
            </a:extLst>
          </p:cNvPr>
          <p:cNvCxnSpPr>
            <a:cxnSpLocks/>
            <a:stCxn id="17" idx="5"/>
            <a:endCxn id="89" idx="2"/>
          </p:cNvCxnSpPr>
          <p:nvPr/>
        </p:nvCxnSpPr>
        <p:spPr>
          <a:xfrm>
            <a:off x="1840357" y="3928815"/>
            <a:ext cx="1538125" cy="998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072EE660-5DAF-2947-8097-7B072B972571}"/>
              </a:ext>
            </a:extLst>
          </p:cNvPr>
          <p:cNvCxnSpPr>
            <a:cxnSpLocks/>
            <a:stCxn id="28" idx="6"/>
            <a:endCxn id="88" idx="3"/>
          </p:cNvCxnSpPr>
          <p:nvPr/>
        </p:nvCxnSpPr>
        <p:spPr>
          <a:xfrm flipV="1">
            <a:off x="1499342" y="4755071"/>
            <a:ext cx="1898975" cy="355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2F584E7-C35D-914F-B6BE-69101EAD8A87}"/>
              </a:ext>
            </a:extLst>
          </p:cNvPr>
          <p:cNvCxnSpPr>
            <a:cxnSpLocks/>
            <a:stCxn id="15" idx="6"/>
            <a:endCxn id="88" idx="2"/>
          </p:cNvCxnSpPr>
          <p:nvPr/>
        </p:nvCxnSpPr>
        <p:spPr>
          <a:xfrm>
            <a:off x="1431803" y="4015188"/>
            <a:ext cx="1946679" cy="6962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7D01EF0-234C-0540-90B8-1B4F6D513E66}"/>
              </a:ext>
            </a:extLst>
          </p:cNvPr>
          <p:cNvCxnSpPr>
            <a:cxnSpLocks/>
            <a:stCxn id="14" idx="6"/>
            <a:endCxn id="79" idx="3"/>
          </p:cNvCxnSpPr>
          <p:nvPr/>
        </p:nvCxnSpPr>
        <p:spPr>
          <a:xfrm flipV="1">
            <a:off x="1499342" y="3321217"/>
            <a:ext cx="1903526" cy="4404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45D2F556-7185-BA4A-832F-37E0FF9DE7EF}"/>
              </a:ext>
            </a:extLst>
          </p:cNvPr>
          <p:cNvCxnSpPr>
            <a:cxnSpLocks/>
            <a:stCxn id="66" idx="6"/>
            <a:endCxn id="80" idx="2"/>
          </p:cNvCxnSpPr>
          <p:nvPr/>
        </p:nvCxnSpPr>
        <p:spPr>
          <a:xfrm>
            <a:off x="1860138" y="2969644"/>
            <a:ext cx="1522895" cy="5241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CCEBEAD9-B8C5-BE4A-8B76-BD5E3E3E0FE1}"/>
              </a:ext>
            </a:extLst>
          </p:cNvPr>
          <p:cNvCxnSpPr>
            <a:cxnSpLocks/>
            <a:stCxn id="64" idx="5"/>
            <a:endCxn id="88" idx="0"/>
          </p:cNvCxnSpPr>
          <p:nvPr/>
        </p:nvCxnSpPr>
        <p:spPr>
          <a:xfrm>
            <a:off x="1412020" y="3143341"/>
            <a:ext cx="2034183" cy="1506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3704B058-5745-8647-8B80-189CE3B656DC}"/>
              </a:ext>
            </a:extLst>
          </p:cNvPr>
          <p:cNvCxnSpPr>
            <a:cxnSpLocks/>
            <a:stCxn id="8" idx="6"/>
            <a:endCxn id="35" idx="2"/>
          </p:cNvCxnSpPr>
          <p:nvPr/>
        </p:nvCxnSpPr>
        <p:spPr>
          <a:xfrm>
            <a:off x="1697962" y="1808619"/>
            <a:ext cx="1685072" cy="3629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F695F7C7-F04E-CA40-8F30-B06A481945C2}"/>
              </a:ext>
            </a:extLst>
          </p:cNvPr>
          <p:cNvCxnSpPr>
            <a:cxnSpLocks/>
            <a:stCxn id="6" idx="6"/>
            <a:endCxn id="36" idx="2"/>
          </p:cNvCxnSpPr>
          <p:nvPr/>
        </p:nvCxnSpPr>
        <p:spPr>
          <a:xfrm>
            <a:off x="1432426" y="2154771"/>
            <a:ext cx="1950608" cy="2330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A5316E6-CD44-A44C-8218-7A060B5F4DC4}"/>
              </a:ext>
            </a:extLst>
          </p:cNvPr>
          <p:cNvCxnSpPr>
            <a:cxnSpLocks/>
            <a:stCxn id="10" idx="6"/>
            <a:endCxn id="35" idx="2"/>
          </p:cNvCxnSpPr>
          <p:nvPr/>
        </p:nvCxnSpPr>
        <p:spPr>
          <a:xfrm flipV="1">
            <a:off x="1746079" y="2171586"/>
            <a:ext cx="1636955" cy="47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EC1DBABB-F9C1-D54D-9AC7-D5697D74CE98}"/>
              </a:ext>
            </a:extLst>
          </p:cNvPr>
          <p:cNvCxnSpPr>
            <a:cxnSpLocks/>
            <a:stCxn id="9" idx="5"/>
            <a:endCxn id="79" idx="2"/>
          </p:cNvCxnSpPr>
          <p:nvPr/>
        </p:nvCxnSpPr>
        <p:spPr>
          <a:xfrm>
            <a:off x="1842082" y="2068398"/>
            <a:ext cx="1540951" cy="12091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>
            <a:extLst>
              <a:ext uri="{FF2B5EF4-FFF2-40B4-BE49-F238E27FC236}">
                <a16:creationId xmlns:a16="http://schemas.microsoft.com/office/drawing/2014/main" id="{AA4A30C5-21E7-A24C-81C4-52A6BA526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567" y="3670281"/>
            <a:ext cx="7325141" cy="2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内容占位符 2">
                <a:extLst>
                  <a:ext uri="{FF2B5EF4-FFF2-40B4-BE49-F238E27FC236}">
                    <a16:creationId xmlns:a16="http://schemas.microsoft.com/office/drawing/2014/main" id="{F35E07D9-5009-C54E-855F-E07353023E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9627" y="1868222"/>
                <a:ext cx="7685315" cy="4755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Left groups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representing clauses, each containing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vertices </a:t>
                </a: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Right groups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representing variables, each containing 2 vertices</a:t>
                </a: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6" name="内容占位符 2">
                <a:extLst>
                  <a:ext uri="{FF2B5EF4-FFF2-40B4-BE49-F238E27FC236}">
                    <a16:creationId xmlns:a16="http://schemas.microsoft.com/office/drawing/2014/main" id="{F35E07D9-5009-C54E-855F-E0735302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627" y="1868222"/>
                <a:ext cx="7685315" cy="4755540"/>
              </a:xfrm>
              <a:prstGeom prst="rect">
                <a:avLst/>
              </a:prstGeom>
              <a:blipFill>
                <a:blip r:embed="rId4"/>
                <a:stretch>
                  <a:fillRect l="-988" t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53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None/>
                </a:pPr>
                <a:r>
                  <a:rPr kumimoji="1" lang="en-US" altLang="zh-CN" sz="1800" b="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椭圆 72">
            <a:extLst>
              <a:ext uri="{FF2B5EF4-FFF2-40B4-BE49-F238E27FC236}">
                <a16:creationId xmlns:a16="http://schemas.microsoft.com/office/drawing/2014/main" id="{6A9158CF-F331-784D-B226-AD17FF058867}"/>
              </a:ext>
            </a:extLst>
          </p:cNvPr>
          <p:cNvSpPr/>
          <p:nvPr/>
        </p:nvSpPr>
        <p:spPr>
          <a:xfrm>
            <a:off x="1138029" y="4732931"/>
            <a:ext cx="997640" cy="1039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CF54BE3-EE85-A542-A3CC-C08FF74820CC}"/>
              </a:ext>
            </a:extLst>
          </p:cNvPr>
          <p:cNvSpPr/>
          <p:nvPr/>
        </p:nvSpPr>
        <p:spPr>
          <a:xfrm>
            <a:off x="999486" y="1510605"/>
            <a:ext cx="1270716" cy="1963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0A3674A-A314-4E48-B178-ECF291AAF1FD}"/>
              </a:ext>
            </a:extLst>
          </p:cNvPr>
          <p:cNvSpPr/>
          <p:nvPr/>
        </p:nvSpPr>
        <p:spPr>
          <a:xfrm>
            <a:off x="1003586" y="2559600"/>
            <a:ext cx="1266616" cy="184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4CC1A8A0-D30C-734E-82E8-899EA0840146}"/>
              </a:ext>
            </a:extLst>
          </p:cNvPr>
          <p:cNvGrpSpPr/>
          <p:nvPr/>
        </p:nvGrpSpPr>
        <p:grpSpPr>
          <a:xfrm>
            <a:off x="3135339" y="4523704"/>
            <a:ext cx="621727" cy="606533"/>
            <a:chOff x="3139891" y="1983881"/>
            <a:chExt cx="621727" cy="606533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FD7D5D97-C94A-654C-8C26-85668FC8CD2D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B9CC0E6E-9426-7645-B16B-0A31A33EB9EE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34CDE04-0EDF-4246-9EBB-6737BD130E26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53BF092-6B70-144D-86AC-8E3D7EDC25C9}"/>
              </a:ext>
            </a:extLst>
          </p:cNvPr>
          <p:cNvGrpSpPr/>
          <p:nvPr/>
        </p:nvGrpSpPr>
        <p:grpSpPr>
          <a:xfrm>
            <a:off x="3139890" y="3089850"/>
            <a:ext cx="621727" cy="606533"/>
            <a:chOff x="3139891" y="1983881"/>
            <a:chExt cx="621727" cy="606533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E5CF4FB-AC84-7B48-B2A3-1EE1A2C517A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79DB5B35-4C97-FC40-8086-67C915231693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7751C26-E7DC-A145-826C-705F9EAA5BC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&amp;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: Compressing Left Groups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6092FE-29F8-EE47-A3C2-BAEED5E164B6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8B7F4AC-7C04-2546-A99C-7EA073DA704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F5DC10-8E29-EF44-B17B-3DDDD07D7B0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5EDF35-2539-C44C-8076-4D50F55D64D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44941B6-D527-0D4A-85DF-C1A31A8F2160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ECE555-859D-D644-B5BB-D53A5AA14A08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32D97B-D620-AF47-8376-406220F0605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40F786-88DB-4B44-8D68-F3DAFF811E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B1B625-C7A2-C144-A626-2B5A11574A8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A25184C-ED69-4840-AEF7-4F011D143E6B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3D02F2A-552B-984B-98AD-FA70172629E5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548F8E-04A7-6C45-B67A-D62ACDA7F82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0668E1-4CD7-884A-9707-55E0AE092A3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0E954A-6655-D243-90C1-F21EB5A0E20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2637FC-F8D0-7B4E-A021-C9A5D29AFEC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E9025ED-D776-9C4A-A5FF-1F91AF5E314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9B7CBFA-34DD-5D4B-9A99-9F9978BCD436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5B95D1-33B6-D34E-961B-79AA1FC5C30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297551C-65E9-8C40-B1A1-BC663BF7E00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ABEFCD2-C202-8743-9FC1-16BAE49B80C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E807BF-C3E8-074E-968F-25BA6EFEE513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EFEB2F-05B4-E146-97A7-87CDB9D4A1EB}"/>
              </a:ext>
            </a:extLst>
          </p:cNvPr>
          <p:cNvGrpSpPr/>
          <p:nvPr/>
        </p:nvGrpSpPr>
        <p:grpSpPr>
          <a:xfrm>
            <a:off x="3139891" y="1983881"/>
            <a:ext cx="621727" cy="606533"/>
            <a:chOff x="3139891" y="1983881"/>
            <a:chExt cx="621727" cy="606533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E5DA381-8383-3049-927B-704C69860163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764ACE4-5DE2-AB45-ABBB-5D8B34FA99C9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4DBEEA2-A5AE-3442-A656-9BE726EA129C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EE0D778-F08A-764E-B29C-F989C5E37AA7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3FB934-C9E8-7A4F-9BE5-7EAA8238E625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071838F-3A0D-3F40-8014-47652800AEF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DAFA443-34E1-4F49-8A6A-749A6694E11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4341B02-E71A-204F-8DF4-CE46947A233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3089D47-7C70-B247-8745-066525BB67E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5FF3130-F29D-504E-8FB7-0EFE9459557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FE2FEA88-E0EA-D648-AFDF-672801C9F908}"/>
              </a:ext>
            </a:extLst>
          </p:cNvPr>
          <p:cNvCxnSpPr>
            <a:cxnSpLocks/>
            <a:stCxn id="31" idx="6"/>
            <a:endCxn id="88" idx="3"/>
          </p:cNvCxnSpPr>
          <p:nvPr/>
        </p:nvCxnSpPr>
        <p:spPr>
          <a:xfrm flipV="1">
            <a:off x="1860139" y="4755071"/>
            <a:ext cx="1538178" cy="4790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EABBBC22-4C0D-4249-BF5F-6CA2A29C9FFB}"/>
              </a:ext>
            </a:extLst>
          </p:cNvPr>
          <p:cNvCxnSpPr>
            <a:cxnSpLocks/>
            <a:stCxn id="32" idx="6"/>
            <a:endCxn id="80" idx="3"/>
          </p:cNvCxnSpPr>
          <p:nvPr/>
        </p:nvCxnSpPr>
        <p:spPr>
          <a:xfrm flipV="1">
            <a:off x="1744613" y="3537431"/>
            <a:ext cx="1658255" cy="18914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D30E1C5D-A6B8-1C4F-9B0E-9594174D9F05}"/>
              </a:ext>
            </a:extLst>
          </p:cNvPr>
          <p:cNvCxnSpPr>
            <a:cxnSpLocks/>
            <a:stCxn id="17" idx="5"/>
            <a:endCxn id="89" idx="2"/>
          </p:cNvCxnSpPr>
          <p:nvPr/>
        </p:nvCxnSpPr>
        <p:spPr>
          <a:xfrm>
            <a:off x="1840357" y="3928815"/>
            <a:ext cx="1538125" cy="998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072EE660-5DAF-2947-8097-7B072B972571}"/>
              </a:ext>
            </a:extLst>
          </p:cNvPr>
          <p:cNvCxnSpPr>
            <a:cxnSpLocks/>
            <a:stCxn id="28" idx="6"/>
            <a:endCxn id="88" idx="3"/>
          </p:cNvCxnSpPr>
          <p:nvPr/>
        </p:nvCxnSpPr>
        <p:spPr>
          <a:xfrm flipV="1">
            <a:off x="1499342" y="4755071"/>
            <a:ext cx="1898975" cy="355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2F584E7-C35D-914F-B6BE-69101EAD8A87}"/>
              </a:ext>
            </a:extLst>
          </p:cNvPr>
          <p:cNvCxnSpPr>
            <a:cxnSpLocks/>
            <a:stCxn id="15" idx="6"/>
            <a:endCxn id="88" idx="2"/>
          </p:cNvCxnSpPr>
          <p:nvPr/>
        </p:nvCxnSpPr>
        <p:spPr>
          <a:xfrm>
            <a:off x="1431803" y="4015188"/>
            <a:ext cx="1946679" cy="6962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7D01EF0-234C-0540-90B8-1B4F6D513E66}"/>
              </a:ext>
            </a:extLst>
          </p:cNvPr>
          <p:cNvCxnSpPr>
            <a:cxnSpLocks/>
            <a:stCxn id="14" idx="6"/>
            <a:endCxn id="79" idx="3"/>
          </p:cNvCxnSpPr>
          <p:nvPr/>
        </p:nvCxnSpPr>
        <p:spPr>
          <a:xfrm flipV="1">
            <a:off x="1499342" y="3321217"/>
            <a:ext cx="1903526" cy="4404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45D2F556-7185-BA4A-832F-37E0FF9DE7EF}"/>
              </a:ext>
            </a:extLst>
          </p:cNvPr>
          <p:cNvCxnSpPr>
            <a:cxnSpLocks/>
            <a:stCxn id="66" idx="6"/>
            <a:endCxn id="80" idx="2"/>
          </p:cNvCxnSpPr>
          <p:nvPr/>
        </p:nvCxnSpPr>
        <p:spPr>
          <a:xfrm>
            <a:off x="1860138" y="2969644"/>
            <a:ext cx="1522895" cy="5241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CCEBEAD9-B8C5-BE4A-8B76-BD5E3E3E0FE1}"/>
              </a:ext>
            </a:extLst>
          </p:cNvPr>
          <p:cNvCxnSpPr>
            <a:cxnSpLocks/>
            <a:stCxn id="64" idx="5"/>
            <a:endCxn id="88" idx="0"/>
          </p:cNvCxnSpPr>
          <p:nvPr/>
        </p:nvCxnSpPr>
        <p:spPr>
          <a:xfrm>
            <a:off x="1412020" y="3143341"/>
            <a:ext cx="2034183" cy="1506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3704B058-5745-8647-8B80-189CE3B656DC}"/>
              </a:ext>
            </a:extLst>
          </p:cNvPr>
          <p:cNvCxnSpPr>
            <a:cxnSpLocks/>
            <a:stCxn id="8" idx="6"/>
            <a:endCxn id="35" idx="2"/>
          </p:cNvCxnSpPr>
          <p:nvPr/>
        </p:nvCxnSpPr>
        <p:spPr>
          <a:xfrm>
            <a:off x="1697962" y="1808619"/>
            <a:ext cx="1685072" cy="3629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F695F7C7-F04E-CA40-8F30-B06A481945C2}"/>
              </a:ext>
            </a:extLst>
          </p:cNvPr>
          <p:cNvCxnSpPr>
            <a:cxnSpLocks/>
            <a:stCxn id="6" idx="6"/>
            <a:endCxn id="36" idx="2"/>
          </p:cNvCxnSpPr>
          <p:nvPr/>
        </p:nvCxnSpPr>
        <p:spPr>
          <a:xfrm>
            <a:off x="1432426" y="2154771"/>
            <a:ext cx="1950608" cy="2330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A5316E6-CD44-A44C-8218-7A060B5F4DC4}"/>
              </a:ext>
            </a:extLst>
          </p:cNvPr>
          <p:cNvCxnSpPr>
            <a:cxnSpLocks/>
            <a:stCxn id="10" idx="6"/>
            <a:endCxn id="35" idx="2"/>
          </p:cNvCxnSpPr>
          <p:nvPr/>
        </p:nvCxnSpPr>
        <p:spPr>
          <a:xfrm flipV="1">
            <a:off x="1746079" y="2171586"/>
            <a:ext cx="1636955" cy="47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EC1DBABB-F9C1-D54D-9AC7-D5697D74CE98}"/>
              </a:ext>
            </a:extLst>
          </p:cNvPr>
          <p:cNvCxnSpPr>
            <a:cxnSpLocks/>
            <a:stCxn id="9" idx="5"/>
            <a:endCxn id="79" idx="2"/>
          </p:cNvCxnSpPr>
          <p:nvPr/>
        </p:nvCxnSpPr>
        <p:spPr>
          <a:xfrm>
            <a:off x="1842082" y="2068398"/>
            <a:ext cx="1540951" cy="12091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,ℓ,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400" i="1" dirty="0">
                    <a:latin typeface="Palatino" pitchFamily="2" charset="0"/>
                    <a:ea typeface="Palatino" pitchFamily="2" charset="0"/>
                  </a:rPr>
                  <a:t>-Disperser</a:t>
                </a: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a collection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[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, each of size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endParaRPr kumimoji="1" lang="en-US" altLang="zh-CN" sz="200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the union of any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 different sets has size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≥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1−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𝜀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</m:oMath>
                </a14:m>
                <a:endParaRPr kumimoji="1" lang="en-US" altLang="zh-CN" sz="200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can be constructed efficiently with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𝑚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endParaRPr kumimoji="1" lang="en-US" altLang="zh-CN" sz="2000" i="1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Compress the left side into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groups according to the disperser</a:t>
                </a: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  <a:blipFill>
                <a:blip r:embed="rId3"/>
                <a:stretch>
                  <a:fillRect l="-1155" t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图片 74">
            <a:extLst>
              <a:ext uri="{FF2B5EF4-FFF2-40B4-BE49-F238E27FC236}">
                <a16:creationId xmlns:a16="http://schemas.microsoft.com/office/drawing/2014/main" id="{DC52B0BB-09C6-5C47-A522-694ED4A9BF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6" y="3828980"/>
            <a:ext cx="7130224" cy="26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A8E6EE62-9C36-E540-8986-403D9A145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7" y="3761657"/>
            <a:ext cx="7130224" cy="2776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None/>
                </a:pPr>
                <a:r>
                  <a:rPr kumimoji="1" lang="en-US" altLang="zh-CN" sz="1800" b="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椭圆 98">
            <a:extLst>
              <a:ext uri="{FF2B5EF4-FFF2-40B4-BE49-F238E27FC236}">
                <a16:creationId xmlns:a16="http://schemas.microsoft.com/office/drawing/2014/main" id="{7E4BA851-76AD-2A47-8F66-AD02DB505BD4}"/>
              </a:ext>
            </a:extLst>
          </p:cNvPr>
          <p:cNvSpPr/>
          <p:nvPr/>
        </p:nvSpPr>
        <p:spPr>
          <a:xfrm>
            <a:off x="2925086" y="4286960"/>
            <a:ext cx="1061563" cy="15606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518E3172-37A4-6745-8500-5998FF355BEB}"/>
              </a:ext>
            </a:extLst>
          </p:cNvPr>
          <p:cNvGrpSpPr/>
          <p:nvPr/>
        </p:nvGrpSpPr>
        <p:grpSpPr>
          <a:xfrm>
            <a:off x="3154782" y="5116681"/>
            <a:ext cx="621727" cy="606533"/>
            <a:chOff x="3139891" y="1983881"/>
            <a:chExt cx="621727" cy="606533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F498888F-F4BA-744E-A501-5CB9DE0753D8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76B7965-210B-A14B-B433-F73544F3ABBB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861673AB-A0EC-6840-9B28-19B0E3788838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B5E9F339-8FA7-7F4F-B473-67BB1F169640}"/>
              </a:ext>
            </a:extLst>
          </p:cNvPr>
          <p:cNvGrpSpPr/>
          <p:nvPr/>
        </p:nvGrpSpPr>
        <p:grpSpPr>
          <a:xfrm>
            <a:off x="3162495" y="4363932"/>
            <a:ext cx="621727" cy="606533"/>
            <a:chOff x="3139891" y="1983881"/>
            <a:chExt cx="621727" cy="606533"/>
          </a:xfrm>
        </p:grpSpPr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F468D3B6-57F9-EC4B-B3E6-FDD8D0DA3103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BBD8457-ED47-884A-BBE8-5610A7737AC1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B664C4E5-C6A9-8943-B6DB-4854208BA814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5" name="椭圆 94">
            <a:extLst>
              <a:ext uri="{FF2B5EF4-FFF2-40B4-BE49-F238E27FC236}">
                <a16:creationId xmlns:a16="http://schemas.microsoft.com/office/drawing/2014/main" id="{7618EF10-B0F3-CD49-A1A1-9997696D7232}"/>
              </a:ext>
            </a:extLst>
          </p:cNvPr>
          <p:cNvSpPr/>
          <p:nvPr/>
        </p:nvSpPr>
        <p:spPr>
          <a:xfrm>
            <a:off x="2910365" y="1609046"/>
            <a:ext cx="1061563" cy="15606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7C63FB9D-1C43-0F44-B427-8AE13318C223}"/>
              </a:ext>
            </a:extLst>
          </p:cNvPr>
          <p:cNvSpPr/>
          <p:nvPr/>
        </p:nvSpPr>
        <p:spPr>
          <a:xfrm>
            <a:off x="2902329" y="2370693"/>
            <a:ext cx="1061563" cy="15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6A9158CF-F331-784D-B226-AD17FF058867}"/>
              </a:ext>
            </a:extLst>
          </p:cNvPr>
          <p:cNvSpPr/>
          <p:nvPr/>
        </p:nvSpPr>
        <p:spPr>
          <a:xfrm>
            <a:off x="1138029" y="4732931"/>
            <a:ext cx="997640" cy="1039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CF54BE3-EE85-A542-A3CC-C08FF74820CC}"/>
              </a:ext>
            </a:extLst>
          </p:cNvPr>
          <p:cNvSpPr/>
          <p:nvPr/>
        </p:nvSpPr>
        <p:spPr>
          <a:xfrm>
            <a:off x="999486" y="1510605"/>
            <a:ext cx="1270716" cy="1963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0A3674A-A314-4E48-B178-ECF291AAF1FD}"/>
              </a:ext>
            </a:extLst>
          </p:cNvPr>
          <p:cNvSpPr/>
          <p:nvPr/>
        </p:nvSpPr>
        <p:spPr>
          <a:xfrm>
            <a:off x="1003586" y="2559600"/>
            <a:ext cx="1266616" cy="184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53BF092-6B70-144D-86AC-8E3D7EDC25C9}"/>
              </a:ext>
            </a:extLst>
          </p:cNvPr>
          <p:cNvGrpSpPr/>
          <p:nvPr/>
        </p:nvGrpSpPr>
        <p:grpSpPr>
          <a:xfrm>
            <a:off x="3132025" y="3200414"/>
            <a:ext cx="621727" cy="606533"/>
            <a:chOff x="3139891" y="1983881"/>
            <a:chExt cx="621727" cy="606533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E5CF4FB-AC84-7B48-B2A3-1EE1A2C517A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79DB5B35-4C97-FC40-8086-67C915231693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7751C26-E7DC-A145-826C-705F9EAA5BC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8018" cy="1325563"/>
          </a:xfrm>
        </p:spPr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&amp;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: Compressing Right Groups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6092FE-29F8-EE47-A3C2-BAEED5E164B6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8B7F4AC-7C04-2546-A99C-7EA073DA704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F5DC10-8E29-EF44-B17B-3DDDD07D7B0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5EDF35-2539-C44C-8076-4D50F55D64D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44941B6-D527-0D4A-85DF-C1A31A8F2160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ECE555-859D-D644-B5BB-D53A5AA14A08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32D97B-D620-AF47-8376-406220F0605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40F786-88DB-4B44-8D68-F3DAFF811E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B1B625-C7A2-C144-A626-2B5A11574A8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A25184C-ED69-4840-AEF7-4F011D143E6B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3D02F2A-552B-984B-98AD-FA70172629E5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548F8E-04A7-6C45-B67A-D62ACDA7F82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0668E1-4CD7-884A-9707-55E0AE092A3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0E954A-6655-D243-90C1-F21EB5A0E20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2637FC-F8D0-7B4E-A021-C9A5D29AFEC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E9025ED-D776-9C4A-A5FF-1F91AF5E314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9B7CBFA-34DD-5D4B-9A99-9F9978BCD436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5B95D1-33B6-D34E-961B-79AA1FC5C30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297551C-65E9-8C40-B1A1-BC663BF7E00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ABEFCD2-C202-8743-9FC1-16BAE49B80C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E807BF-C3E8-074E-968F-25BA6EFEE513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EFEB2F-05B4-E146-97A7-87CDB9D4A1EB}"/>
              </a:ext>
            </a:extLst>
          </p:cNvPr>
          <p:cNvGrpSpPr/>
          <p:nvPr/>
        </p:nvGrpSpPr>
        <p:grpSpPr>
          <a:xfrm>
            <a:off x="3139890" y="1669325"/>
            <a:ext cx="621727" cy="606533"/>
            <a:chOff x="3139891" y="1983881"/>
            <a:chExt cx="621727" cy="606533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E5DA381-8383-3049-927B-704C69860163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764ACE4-5DE2-AB45-ABBB-5D8B34FA99C9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4DBEEA2-A5AE-3442-A656-9BE726EA129C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EE0D778-F08A-764E-B29C-F989C5E37AA7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3FB934-C9E8-7A4F-9BE5-7EAA8238E625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071838F-3A0D-3F40-8014-47652800AEF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DAFA443-34E1-4F49-8A6A-749A6694E11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4341B02-E71A-204F-8DF4-CE46947A233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3089D47-7C70-B247-8745-066525BB67E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5FF3130-F29D-504E-8FB7-0EFE9459557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FE2FEA88-E0EA-D648-AFDF-672801C9F908}"/>
              </a:ext>
            </a:extLst>
          </p:cNvPr>
          <p:cNvCxnSpPr>
            <a:cxnSpLocks/>
            <a:stCxn id="31" idx="6"/>
            <a:endCxn id="110" idx="3"/>
          </p:cNvCxnSpPr>
          <p:nvPr/>
        </p:nvCxnSpPr>
        <p:spPr>
          <a:xfrm flipV="1">
            <a:off x="1860139" y="4811513"/>
            <a:ext cx="1565334" cy="422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EABBBC22-4C0D-4249-BF5F-6CA2A29C9FFB}"/>
              </a:ext>
            </a:extLst>
          </p:cNvPr>
          <p:cNvCxnSpPr>
            <a:cxnSpLocks/>
            <a:stCxn id="32" idx="6"/>
            <a:endCxn id="80" idx="3"/>
          </p:cNvCxnSpPr>
          <p:nvPr/>
        </p:nvCxnSpPr>
        <p:spPr>
          <a:xfrm flipV="1">
            <a:off x="1744613" y="3647995"/>
            <a:ext cx="1650390" cy="17809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D30E1C5D-A6B8-1C4F-9B0E-9594174D9F05}"/>
              </a:ext>
            </a:extLst>
          </p:cNvPr>
          <p:cNvCxnSpPr>
            <a:cxnSpLocks/>
            <a:stCxn id="17" idx="5"/>
            <a:endCxn id="103" idx="2"/>
          </p:cNvCxnSpPr>
          <p:nvPr/>
        </p:nvCxnSpPr>
        <p:spPr>
          <a:xfrm>
            <a:off x="1840357" y="3928815"/>
            <a:ext cx="1557568" cy="13755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072EE660-5DAF-2947-8097-7B072B972571}"/>
              </a:ext>
            </a:extLst>
          </p:cNvPr>
          <p:cNvCxnSpPr>
            <a:cxnSpLocks/>
            <a:stCxn id="28" idx="6"/>
            <a:endCxn id="110" idx="2"/>
          </p:cNvCxnSpPr>
          <p:nvPr/>
        </p:nvCxnSpPr>
        <p:spPr>
          <a:xfrm flipV="1">
            <a:off x="1499342" y="4767851"/>
            <a:ext cx="1906296" cy="342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2F584E7-C35D-914F-B6BE-69101EAD8A87}"/>
              </a:ext>
            </a:extLst>
          </p:cNvPr>
          <p:cNvCxnSpPr>
            <a:cxnSpLocks/>
            <a:stCxn id="15" idx="6"/>
            <a:endCxn id="110" idx="2"/>
          </p:cNvCxnSpPr>
          <p:nvPr/>
        </p:nvCxnSpPr>
        <p:spPr>
          <a:xfrm>
            <a:off x="1431803" y="4015188"/>
            <a:ext cx="1973835" cy="7526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7D01EF0-234C-0540-90B8-1B4F6D513E66}"/>
              </a:ext>
            </a:extLst>
          </p:cNvPr>
          <p:cNvCxnSpPr>
            <a:cxnSpLocks/>
            <a:stCxn id="14" idx="6"/>
            <a:endCxn id="79" idx="3"/>
          </p:cNvCxnSpPr>
          <p:nvPr/>
        </p:nvCxnSpPr>
        <p:spPr>
          <a:xfrm flipV="1">
            <a:off x="1499342" y="3431781"/>
            <a:ext cx="1895661" cy="3298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45D2F556-7185-BA4A-832F-37E0FF9DE7EF}"/>
              </a:ext>
            </a:extLst>
          </p:cNvPr>
          <p:cNvCxnSpPr>
            <a:cxnSpLocks/>
            <a:stCxn id="66" idx="6"/>
            <a:endCxn id="80" idx="2"/>
          </p:cNvCxnSpPr>
          <p:nvPr/>
        </p:nvCxnSpPr>
        <p:spPr>
          <a:xfrm>
            <a:off x="1860138" y="2969644"/>
            <a:ext cx="1515030" cy="634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CCEBEAD9-B8C5-BE4A-8B76-BD5E3E3E0FE1}"/>
              </a:ext>
            </a:extLst>
          </p:cNvPr>
          <p:cNvCxnSpPr>
            <a:cxnSpLocks/>
            <a:stCxn id="64" idx="5"/>
            <a:endCxn id="109" idx="2"/>
          </p:cNvCxnSpPr>
          <p:nvPr/>
        </p:nvCxnSpPr>
        <p:spPr>
          <a:xfrm>
            <a:off x="1412020" y="3143341"/>
            <a:ext cx="1993618" cy="1408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3704B058-5745-8647-8B80-189CE3B656DC}"/>
              </a:ext>
            </a:extLst>
          </p:cNvPr>
          <p:cNvCxnSpPr>
            <a:cxnSpLocks/>
            <a:stCxn id="8" idx="6"/>
            <a:endCxn id="35" idx="2"/>
          </p:cNvCxnSpPr>
          <p:nvPr/>
        </p:nvCxnSpPr>
        <p:spPr>
          <a:xfrm>
            <a:off x="1697962" y="1808619"/>
            <a:ext cx="1685071" cy="484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F695F7C7-F04E-CA40-8F30-B06A481945C2}"/>
              </a:ext>
            </a:extLst>
          </p:cNvPr>
          <p:cNvCxnSpPr>
            <a:cxnSpLocks/>
            <a:stCxn id="6" idx="6"/>
            <a:endCxn id="36" idx="2"/>
          </p:cNvCxnSpPr>
          <p:nvPr/>
        </p:nvCxnSpPr>
        <p:spPr>
          <a:xfrm flipV="1">
            <a:off x="1432426" y="2073244"/>
            <a:ext cx="1950607" cy="81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A5316E6-CD44-A44C-8218-7A060B5F4DC4}"/>
              </a:ext>
            </a:extLst>
          </p:cNvPr>
          <p:cNvCxnSpPr>
            <a:cxnSpLocks/>
            <a:stCxn id="10" idx="6"/>
            <a:endCxn id="35" idx="2"/>
          </p:cNvCxnSpPr>
          <p:nvPr/>
        </p:nvCxnSpPr>
        <p:spPr>
          <a:xfrm flipV="1">
            <a:off x="1746079" y="1857030"/>
            <a:ext cx="1636954" cy="362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EC1DBABB-F9C1-D54D-9AC7-D5697D74CE98}"/>
              </a:ext>
            </a:extLst>
          </p:cNvPr>
          <p:cNvCxnSpPr>
            <a:cxnSpLocks/>
            <a:stCxn id="9" idx="5"/>
            <a:endCxn id="79" idx="2"/>
          </p:cNvCxnSpPr>
          <p:nvPr/>
        </p:nvCxnSpPr>
        <p:spPr>
          <a:xfrm>
            <a:off x="1842082" y="2068398"/>
            <a:ext cx="1533086" cy="13197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Compress the right side into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groups, each containing assignments for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variables</a:t>
                </a: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Then compress the left side freely to amplify the gap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clauses into 1 group</a:t>
                </a:r>
                <a:endParaRPr kumimoji="1" lang="en-US" altLang="zh-CN" sz="2000" b="0" i="0" dirty="0">
                  <a:latin typeface="Cambria Math" panose="02040503050406030204" pitchFamily="18" charset="0"/>
                  <a:ea typeface="Palatino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ℓ=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𝑚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groups in total, gap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1−</m:t>
                                </m:r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𝑚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𝑚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−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𝜀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ln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(1/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𝛾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𝜀</m:t>
                    </m:r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  <a:blipFill>
                <a:blip r:embed="rId4"/>
                <a:stretch>
                  <a:fillRect l="-1155" t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D82B1225-4F80-3048-9FE6-A0E351DA1E26}"/>
              </a:ext>
            </a:extLst>
          </p:cNvPr>
          <p:cNvGrpSpPr/>
          <p:nvPr/>
        </p:nvGrpSpPr>
        <p:grpSpPr>
          <a:xfrm>
            <a:off x="3139738" y="2447665"/>
            <a:ext cx="621727" cy="606533"/>
            <a:chOff x="3139891" y="1983881"/>
            <a:chExt cx="621727" cy="606533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7BEAA180-6F26-5043-A992-FE7FB8311E40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C76AC99-D49B-B940-B09B-49BFFD9AEEEA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A404A2F1-8176-9A45-B7B4-864018A54D34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92" name="直线连接符 91">
            <a:extLst>
              <a:ext uri="{FF2B5EF4-FFF2-40B4-BE49-F238E27FC236}">
                <a16:creationId xmlns:a16="http://schemas.microsoft.com/office/drawing/2014/main" id="{202AC68C-2310-B646-8570-F809DF7DEA9D}"/>
              </a:ext>
            </a:extLst>
          </p:cNvPr>
          <p:cNvCxnSpPr>
            <a:cxnSpLocks/>
            <a:stCxn id="16" idx="6"/>
            <a:endCxn id="84" idx="2"/>
          </p:cNvCxnSpPr>
          <p:nvPr/>
        </p:nvCxnSpPr>
        <p:spPr>
          <a:xfrm flipV="1">
            <a:off x="1696625" y="2635370"/>
            <a:ext cx="1686256" cy="10336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AAEE44ED-5992-BC4A-9A61-8F3D4F4D1E0B}"/>
              </a:ext>
            </a:extLst>
          </p:cNvPr>
          <p:cNvCxnSpPr>
            <a:cxnSpLocks/>
            <a:stCxn id="17" idx="6"/>
            <a:endCxn id="90" idx="2"/>
          </p:cNvCxnSpPr>
          <p:nvPr/>
        </p:nvCxnSpPr>
        <p:spPr>
          <a:xfrm flipV="1">
            <a:off x="1860139" y="2851584"/>
            <a:ext cx="1522742" cy="10335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7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Backgrounds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Assuming NP≠P, a lot of optimization problems do not admit polynomial time (exact) algorithms!</a:t>
            </a:r>
          </a:p>
          <a:p>
            <a:endParaRPr kumimoji="1" lang="en-US" altLang="zh-CN" sz="2400" dirty="0">
              <a:latin typeface="Palatino" pitchFamily="2" charset="0"/>
              <a:ea typeface="Palatino" pitchFamily="2" charset="0"/>
            </a:endParaRPr>
          </a:p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Parameterization &amp; Approximation</a:t>
            </a: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two popular ways of coping with NP-hard problems</a:t>
            </a:r>
            <a:endParaRPr kumimoji="1" lang="zh-CN" altLang="en-US" sz="2000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1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1836" cy="1325563"/>
          </a:xfrm>
        </p:spPr>
        <p:txBody>
          <a:bodyPr>
            <a:normAutofit/>
          </a:bodyPr>
          <a:lstStyle/>
          <a:p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MaxCover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 to </a:t>
            </a:r>
            <a:r>
              <a:rPr kumimoji="1" lang="en-US" altLang="zh-CN" sz="3600" dirty="0" err="1">
                <a:latin typeface="Palatino" pitchFamily="2" charset="0"/>
                <a:ea typeface="Palatino" pitchFamily="2" charset="0"/>
              </a:rPr>
              <a:t>MinLabel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2618" y="1459634"/>
                <a:ext cx="6600491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=1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b="0" dirty="0" err="1">
                    <a:latin typeface="Palatino" pitchFamily="2" charset="0"/>
                    <a:ea typeface="Palatino" pitchFamily="2" charset="0"/>
                  </a:rPr>
                  <a:t>MinLabel</a:t>
                </a:r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=1</a:t>
                </a:r>
              </a:p>
              <a:p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small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b="0" dirty="0" err="1">
                    <a:latin typeface="Palatino" pitchFamily="2" charset="0"/>
                    <a:ea typeface="Palatino" pitchFamily="2" charset="0"/>
                  </a:rPr>
                  <a:t>MinLabel</a:t>
                </a:r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big?</a:t>
                </a: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If there is a small </a:t>
                </a:r>
                <a:r>
                  <a:rPr kumimoji="1" lang="en-US" altLang="zh-CN" sz="2000" b="0" dirty="0" err="1">
                    <a:latin typeface="Palatino" pitchFamily="2" charset="0"/>
                    <a:ea typeface="Palatino" pitchFamily="2" charset="0"/>
                  </a:rPr>
                  <a:t>MinLabel</a:t>
                </a:r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 solution, pick one vertex from each right group uniformly at random, then by computing expectation we will have a large </a:t>
                </a:r>
                <a:r>
                  <a:rPr kumimoji="1" lang="en-US" altLang="zh-CN" sz="2000" b="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2618" y="1459634"/>
                <a:ext cx="6600491" cy="4727542"/>
              </a:xfrm>
              <a:blipFill>
                <a:blip r:embed="rId2"/>
                <a:stretch>
                  <a:fillRect l="-1344" t="-1604" r="-1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CC67460-7A69-D449-806A-E800012C2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9040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        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i="1" dirty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CC67460-7A69-D449-806A-E800012C2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9040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916E0951-C2EF-F548-9C33-96D66A3DF8AF}"/>
              </a:ext>
            </a:extLst>
          </p:cNvPr>
          <p:cNvSpPr/>
          <p:nvPr/>
        </p:nvSpPr>
        <p:spPr>
          <a:xfrm>
            <a:off x="2925086" y="4286960"/>
            <a:ext cx="1061563" cy="15606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86EA67F-05B7-2C44-AAF5-14A823D7311D}"/>
              </a:ext>
            </a:extLst>
          </p:cNvPr>
          <p:cNvGrpSpPr/>
          <p:nvPr/>
        </p:nvGrpSpPr>
        <p:grpSpPr>
          <a:xfrm>
            <a:off x="3154782" y="5116681"/>
            <a:ext cx="621727" cy="606533"/>
            <a:chOff x="3139891" y="1983881"/>
            <a:chExt cx="621727" cy="60653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80F2CC9-C6FE-064C-BB2B-15E1AF41943C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1A67A88-0984-5248-8EAD-4C26FF5354D7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ACA81C2-BF05-E74E-87DC-7FA37C45E199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22870C8-300C-DA4C-AC0D-307BC6F72845}"/>
              </a:ext>
            </a:extLst>
          </p:cNvPr>
          <p:cNvGrpSpPr/>
          <p:nvPr/>
        </p:nvGrpSpPr>
        <p:grpSpPr>
          <a:xfrm>
            <a:off x="3162495" y="4363932"/>
            <a:ext cx="621727" cy="606533"/>
            <a:chOff x="3139891" y="1983881"/>
            <a:chExt cx="621727" cy="60653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D1E964-B53E-DA48-ACF5-432CC05897C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CB8C48B-2209-C544-88DF-D450ACE56FEE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B251F58-8071-7043-A3B6-E9C16C7C043F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75C59419-B2F1-6243-AC5C-37F93F1E3FBF}"/>
              </a:ext>
            </a:extLst>
          </p:cNvPr>
          <p:cNvSpPr/>
          <p:nvPr/>
        </p:nvSpPr>
        <p:spPr>
          <a:xfrm>
            <a:off x="2910365" y="1609046"/>
            <a:ext cx="1061563" cy="15606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FF75DCC-785F-574C-90F9-744A5009A151}"/>
              </a:ext>
            </a:extLst>
          </p:cNvPr>
          <p:cNvSpPr/>
          <p:nvPr/>
        </p:nvSpPr>
        <p:spPr>
          <a:xfrm>
            <a:off x="2902329" y="2370693"/>
            <a:ext cx="1061563" cy="15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75147E8-F677-D448-AE27-CBA6D561190D}"/>
              </a:ext>
            </a:extLst>
          </p:cNvPr>
          <p:cNvSpPr/>
          <p:nvPr/>
        </p:nvSpPr>
        <p:spPr>
          <a:xfrm>
            <a:off x="1138029" y="4732931"/>
            <a:ext cx="997640" cy="1039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D62C087-AEE2-364A-8D63-DAB36BEB39B2}"/>
              </a:ext>
            </a:extLst>
          </p:cNvPr>
          <p:cNvSpPr/>
          <p:nvPr/>
        </p:nvSpPr>
        <p:spPr>
          <a:xfrm>
            <a:off x="999486" y="1510605"/>
            <a:ext cx="1270716" cy="1963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0445CDA-3ECC-0846-A931-9ACC7525BD69}"/>
              </a:ext>
            </a:extLst>
          </p:cNvPr>
          <p:cNvSpPr/>
          <p:nvPr/>
        </p:nvSpPr>
        <p:spPr>
          <a:xfrm>
            <a:off x="1003586" y="2559600"/>
            <a:ext cx="1266616" cy="184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939EF2-1851-E74B-95FB-3BA174AA5BC8}"/>
              </a:ext>
            </a:extLst>
          </p:cNvPr>
          <p:cNvGrpSpPr/>
          <p:nvPr/>
        </p:nvGrpSpPr>
        <p:grpSpPr>
          <a:xfrm>
            <a:off x="3132025" y="3200414"/>
            <a:ext cx="621727" cy="606533"/>
            <a:chOff x="3139891" y="1983881"/>
            <a:chExt cx="621727" cy="60653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E2F3075-B597-2C4D-95DF-7B8AF91172D7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6580D93-5BB8-A644-A5A2-E3543C6745A6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B51391D-D31B-6441-9CF6-2C8193FC2921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FCC272-C812-E649-8C8E-34D82FE47D3C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AD77752-7359-CA4E-B064-2CF1B92408A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17A890C-8770-3149-A602-B3B9BE8D4EC1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CA62FCC-4736-5746-BBC1-92EDD2AFC882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7E61535-C4FE-4042-B78E-3C9949DE9D22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CD999EC-99B5-B845-96DA-7E2D0B1F0853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CEC7A71-D6FD-0040-B036-DDC73DEB6EEC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44E0A3-57ED-FA4F-A08B-88B4031493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D4F4555-DC5E-EC4B-9C4C-C03A8BFB11ED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8E0D7A1-ABBF-6548-839E-80DCE100AA93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0FACF8B-7186-8B45-9D90-D5C073D7AA38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D435622-3749-A244-AE35-CAC820726CA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BB12597-2CF2-2F4E-A5F7-985AAD6A5D6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C1F19D5-B290-A04D-A286-60562CF59E5B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CF8F853-5A9C-B249-BEFA-B422546BCB4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5C87795-07AC-F84A-8579-8304B62DBBA7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F178DD7-5069-8B46-971B-4951BBF07DEE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924F844-3FE0-684F-AD3E-8949D92C5D8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0CAE03C-C14B-5746-88FC-B334312E0A8D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B590EE6-93B5-D743-8BA8-43617A35720F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B082506C-A340-DB44-82B9-1AD6DC1395E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2C2BBED-C73E-6749-BB72-0C41256ABB1E}"/>
              </a:ext>
            </a:extLst>
          </p:cNvPr>
          <p:cNvGrpSpPr/>
          <p:nvPr/>
        </p:nvGrpSpPr>
        <p:grpSpPr>
          <a:xfrm>
            <a:off x="3139890" y="1669325"/>
            <a:ext cx="621727" cy="606533"/>
            <a:chOff x="3139891" y="1983881"/>
            <a:chExt cx="621727" cy="606533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F98F054-BCEC-C249-BCC5-1C504D0C711B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D1B4757-F890-1B42-A068-B06D1F99561D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8433BE9-8BCC-D246-A0E3-54EF559D5781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7F2AC97-5107-3344-927E-8DEB1BCDC769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46A429F-DF27-004F-9C8E-1DAE6BE7E241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33F74BD-8907-5246-AE53-4EF0B36C9F20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F126E84-22B0-E342-B6DA-999AF783A52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81E33E3-79DE-5943-B1FC-10BB4C8121EA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125C880-702E-C64E-88E1-FEA634871E7B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A65974E-A335-DC4A-9EDD-847F516209E9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84DDF3CE-3136-3E40-B3C7-2C0858D793AA}"/>
              </a:ext>
            </a:extLst>
          </p:cNvPr>
          <p:cNvCxnSpPr>
            <a:cxnSpLocks/>
            <a:stCxn id="42" idx="6"/>
            <a:endCxn id="13" idx="3"/>
          </p:cNvCxnSpPr>
          <p:nvPr/>
        </p:nvCxnSpPr>
        <p:spPr>
          <a:xfrm flipV="1">
            <a:off x="1860139" y="4811513"/>
            <a:ext cx="1565334" cy="422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4F2726AB-98CC-9346-A492-4B848147D211}"/>
              </a:ext>
            </a:extLst>
          </p:cNvPr>
          <p:cNvCxnSpPr>
            <a:cxnSpLocks/>
            <a:stCxn id="43" idx="6"/>
            <a:endCxn id="22" idx="3"/>
          </p:cNvCxnSpPr>
          <p:nvPr/>
        </p:nvCxnSpPr>
        <p:spPr>
          <a:xfrm flipV="1">
            <a:off x="1744613" y="3647995"/>
            <a:ext cx="1650390" cy="17809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ADA2339C-262B-9442-936B-1DDABB0A0037}"/>
              </a:ext>
            </a:extLst>
          </p:cNvPr>
          <p:cNvCxnSpPr>
            <a:cxnSpLocks/>
            <a:stCxn id="35" idx="5"/>
            <a:endCxn id="8" idx="2"/>
          </p:cNvCxnSpPr>
          <p:nvPr/>
        </p:nvCxnSpPr>
        <p:spPr>
          <a:xfrm>
            <a:off x="1840357" y="3928815"/>
            <a:ext cx="1557568" cy="13755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2012C4A4-F030-914A-AD80-65D543120CF7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 flipV="1">
            <a:off x="1499342" y="4767851"/>
            <a:ext cx="1906296" cy="342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9D5D0A1A-1D20-414F-8793-129D8ECBE7A0}"/>
              </a:ext>
            </a:extLst>
          </p:cNvPr>
          <p:cNvCxnSpPr>
            <a:cxnSpLocks/>
            <a:stCxn id="33" idx="6"/>
            <a:endCxn id="13" idx="2"/>
          </p:cNvCxnSpPr>
          <p:nvPr/>
        </p:nvCxnSpPr>
        <p:spPr>
          <a:xfrm>
            <a:off x="1431803" y="4015188"/>
            <a:ext cx="1973835" cy="7526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55A65E2B-D3B6-954E-823B-130434731025}"/>
              </a:ext>
            </a:extLst>
          </p:cNvPr>
          <p:cNvCxnSpPr>
            <a:cxnSpLocks/>
            <a:stCxn id="32" idx="6"/>
            <a:endCxn id="21" idx="3"/>
          </p:cNvCxnSpPr>
          <p:nvPr/>
        </p:nvCxnSpPr>
        <p:spPr>
          <a:xfrm flipV="1">
            <a:off x="1499342" y="3431781"/>
            <a:ext cx="1895661" cy="3298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BE0C71B5-4F86-E340-8D87-EF3E8A44859B}"/>
              </a:ext>
            </a:extLst>
          </p:cNvPr>
          <p:cNvCxnSpPr>
            <a:cxnSpLocks/>
            <a:stCxn id="53" idx="6"/>
            <a:endCxn id="22" idx="2"/>
          </p:cNvCxnSpPr>
          <p:nvPr/>
        </p:nvCxnSpPr>
        <p:spPr>
          <a:xfrm>
            <a:off x="1860138" y="2969644"/>
            <a:ext cx="1515030" cy="634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0658F47B-50F6-2242-8412-D4422DEC5B79}"/>
              </a:ext>
            </a:extLst>
          </p:cNvPr>
          <p:cNvCxnSpPr>
            <a:cxnSpLocks/>
            <a:stCxn id="51" idx="5"/>
            <a:endCxn id="12" idx="2"/>
          </p:cNvCxnSpPr>
          <p:nvPr/>
        </p:nvCxnSpPr>
        <p:spPr>
          <a:xfrm>
            <a:off x="1412020" y="3143341"/>
            <a:ext cx="1993618" cy="1408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66C05C58-629E-0D44-8943-6C523B1B9BC5}"/>
              </a:ext>
            </a:extLst>
          </p:cNvPr>
          <p:cNvCxnSpPr>
            <a:cxnSpLocks/>
            <a:stCxn id="27" idx="6"/>
            <a:endCxn id="46" idx="2"/>
          </p:cNvCxnSpPr>
          <p:nvPr/>
        </p:nvCxnSpPr>
        <p:spPr>
          <a:xfrm>
            <a:off x="1697962" y="1808619"/>
            <a:ext cx="1685071" cy="484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F9539BD7-C599-D543-8BB1-2CEEE4AD543E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 flipV="1">
            <a:off x="1432426" y="2073244"/>
            <a:ext cx="1950607" cy="81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C00D0CA8-76A2-D34C-9E56-6253D95D4656}"/>
              </a:ext>
            </a:extLst>
          </p:cNvPr>
          <p:cNvCxnSpPr>
            <a:cxnSpLocks/>
            <a:stCxn id="29" idx="6"/>
            <a:endCxn id="46" idx="2"/>
          </p:cNvCxnSpPr>
          <p:nvPr/>
        </p:nvCxnSpPr>
        <p:spPr>
          <a:xfrm flipV="1">
            <a:off x="1746079" y="1857030"/>
            <a:ext cx="1636954" cy="362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B6178F7D-67D7-244D-8AE0-F0F86B1B2F74}"/>
              </a:ext>
            </a:extLst>
          </p:cNvPr>
          <p:cNvCxnSpPr>
            <a:cxnSpLocks/>
            <a:stCxn id="28" idx="5"/>
            <a:endCxn id="21" idx="2"/>
          </p:cNvCxnSpPr>
          <p:nvPr/>
        </p:nvCxnSpPr>
        <p:spPr>
          <a:xfrm>
            <a:off x="1842082" y="2068398"/>
            <a:ext cx="1533086" cy="13197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F57E2F7-17B3-D34A-B533-A30DA13FA768}"/>
              </a:ext>
            </a:extLst>
          </p:cNvPr>
          <p:cNvGrpSpPr/>
          <p:nvPr/>
        </p:nvGrpSpPr>
        <p:grpSpPr>
          <a:xfrm>
            <a:off x="3139738" y="2447665"/>
            <a:ext cx="621727" cy="606533"/>
            <a:chOff x="3139891" y="1983881"/>
            <a:chExt cx="621727" cy="606533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663A253-E4EB-4941-BC13-8404B6754A56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C234475-E379-FB43-A3E6-DCA1A460A34B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0D9A4DF-72BD-0446-97F8-DA347E12D01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0464A272-CDB7-AB49-989E-829F32ECCE9A}"/>
              </a:ext>
            </a:extLst>
          </p:cNvPr>
          <p:cNvCxnSpPr>
            <a:cxnSpLocks/>
            <a:stCxn id="34" idx="6"/>
            <a:endCxn id="69" idx="2"/>
          </p:cNvCxnSpPr>
          <p:nvPr/>
        </p:nvCxnSpPr>
        <p:spPr>
          <a:xfrm flipV="1">
            <a:off x="1696625" y="2635370"/>
            <a:ext cx="1686256" cy="10336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24BE0DD2-B2ED-8943-B13C-6A8A3533F210}"/>
              </a:ext>
            </a:extLst>
          </p:cNvPr>
          <p:cNvCxnSpPr>
            <a:cxnSpLocks/>
            <a:stCxn id="35" idx="6"/>
            <a:endCxn id="70" idx="2"/>
          </p:cNvCxnSpPr>
          <p:nvPr/>
        </p:nvCxnSpPr>
        <p:spPr>
          <a:xfrm flipV="1">
            <a:off x="1860139" y="2851584"/>
            <a:ext cx="1522742" cy="10335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>
            <a:extLst>
              <a:ext uri="{FF2B5EF4-FFF2-40B4-BE49-F238E27FC236}">
                <a16:creationId xmlns:a16="http://schemas.microsoft.com/office/drawing/2014/main" id="{5E31CBF6-F0B6-354E-8E2E-F2867A091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7" y="3777233"/>
            <a:ext cx="7113107" cy="27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</p:spPr>
            <p:txBody>
              <a:bodyPr>
                <a:normAutofit/>
              </a:bodyPr>
              <a:lstStyle/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groups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h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 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groups</a:t>
                </a:r>
              </a:p>
              <a:p>
                <a:pPr marL="0" indent="0">
                  <a:buNone/>
                </a:pPr>
                <a:r>
                  <a:rPr kumimoji="1" lang="en-US" altLang="zh-CN" sz="1800" b="0" dirty="0">
                    <a:ea typeface="Palatino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…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1800" b="0" i="1" dirty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72" name="内容占位符 2">
                <a:extLst>
                  <a:ext uri="{FF2B5EF4-FFF2-40B4-BE49-F238E27FC236}">
                    <a16:creationId xmlns:a16="http://schemas.microsoft.com/office/drawing/2014/main" id="{D454BB5C-AE9A-7149-8D1A-33A30A93A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040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椭圆 72">
            <a:extLst>
              <a:ext uri="{FF2B5EF4-FFF2-40B4-BE49-F238E27FC236}">
                <a16:creationId xmlns:a16="http://schemas.microsoft.com/office/drawing/2014/main" id="{6A9158CF-F331-784D-B226-AD17FF058867}"/>
              </a:ext>
            </a:extLst>
          </p:cNvPr>
          <p:cNvSpPr/>
          <p:nvPr/>
        </p:nvSpPr>
        <p:spPr>
          <a:xfrm>
            <a:off x="1138029" y="4732931"/>
            <a:ext cx="997640" cy="1039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CF54BE3-EE85-A542-A3CC-C08FF74820CC}"/>
              </a:ext>
            </a:extLst>
          </p:cNvPr>
          <p:cNvSpPr/>
          <p:nvPr/>
        </p:nvSpPr>
        <p:spPr>
          <a:xfrm>
            <a:off x="999486" y="1510605"/>
            <a:ext cx="1270716" cy="1963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0A3674A-A314-4E48-B178-ECF291AAF1FD}"/>
              </a:ext>
            </a:extLst>
          </p:cNvPr>
          <p:cNvSpPr/>
          <p:nvPr/>
        </p:nvSpPr>
        <p:spPr>
          <a:xfrm>
            <a:off x="1003586" y="2559600"/>
            <a:ext cx="1266616" cy="184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4CC1A8A0-D30C-734E-82E8-899EA0840146}"/>
              </a:ext>
            </a:extLst>
          </p:cNvPr>
          <p:cNvGrpSpPr/>
          <p:nvPr/>
        </p:nvGrpSpPr>
        <p:grpSpPr>
          <a:xfrm>
            <a:off x="3135339" y="4523704"/>
            <a:ext cx="621727" cy="606533"/>
            <a:chOff x="3139891" y="1983881"/>
            <a:chExt cx="621727" cy="606533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FD7D5D97-C94A-654C-8C26-85668FC8CD2D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B9CC0E6E-9426-7645-B16B-0A31A33EB9EE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34CDE04-0EDF-4246-9EBB-6737BD130E26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53BF092-6B70-144D-86AC-8E3D7EDC25C9}"/>
              </a:ext>
            </a:extLst>
          </p:cNvPr>
          <p:cNvGrpSpPr/>
          <p:nvPr/>
        </p:nvGrpSpPr>
        <p:grpSpPr>
          <a:xfrm>
            <a:off x="3139890" y="3089850"/>
            <a:ext cx="621727" cy="606533"/>
            <a:chOff x="3139891" y="1983881"/>
            <a:chExt cx="621727" cy="606533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E5CF4FB-AC84-7B48-B2A3-1EE1A2C517A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79DB5B35-4C97-FC40-8086-67C915231693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7751C26-E7DC-A145-826C-705F9EAA5BC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MaxCover (with Projection Property) to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sz="3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6092FE-29F8-EE47-A3C2-BAEED5E164B6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8B7F4AC-7C04-2546-A99C-7EA073DA704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FF5DC10-8E29-EF44-B17B-3DDDD07D7B08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A5EDF35-2539-C44C-8076-4D50F55D64D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44941B6-D527-0D4A-85DF-C1A31A8F2160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4ECE555-859D-D644-B5BB-D53A5AA14A08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32D97B-D620-AF47-8376-406220F0605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40F786-88DB-4B44-8D68-F3DAFF811E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B1B625-C7A2-C144-A626-2B5A11574A80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A25184C-ED69-4840-AEF7-4F011D143E6B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3D02F2A-552B-984B-98AD-FA70172629E5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8548F8E-04A7-6C45-B67A-D62ACDA7F82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50668E1-4CD7-884A-9707-55E0AE092A3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0E954A-6655-D243-90C1-F21EB5A0E20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2637FC-F8D0-7B4E-A021-C9A5D29AFEC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E9025ED-D776-9C4A-A5FF-1F91AF5E314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9B7CBFA-34DD-5D4B-9A99-9F9978BCD436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A5B95D1-33B6-D34E-961B-79AA1FC5C30D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297551C-65E9-8C40-B1A1-BC663BF7E00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ABEFCD2-C202-8743-9FC1-16BAE49B80C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E807BF-C3E8-074E-968F-25BA6EFEE513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5EFEB2F-05B4-E146-97A7-87CDB9D4A1EB}"/>
              </a:ext>
            </a:extLst>
          </p:cNvPr>
          <p:cNvGrpSpPr/>
          <p:nvPr/>
        </p:nvGrpSpPr>
        <p:grpSpPr>
          <a:xfrm>
            <a:off x="3139891" y="1983881"/>
            <a:ext cx="621727" cy="606533"/>
            <a:chOff x="3139891" y="1983881"/>
            <a:chExt cx="621727" cy="606533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E5DA381-8383-3049-927B-704C69860163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764ACE4-5DE2-AB45-ABBB-5D8B34FA99C9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4DBEEA2-A5AE-3442-A656-9BE726EA129C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EE0D778-F08A-764E-B29C-F989C5E37AA7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43FB934-C9E8-7A4F-9BE5-7EAA8238E625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B071838F-3A0D-3F40-8014-47652800AEF9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DAFA443-34E1-4F49-8A6A-749A6694E11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4341B02-E71A-204F-8DF4-CE46947A2334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53089D47-7C70-B247-8745-066525BB67EE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5FF3130-F29D-504E-8FB7-0EFE9459557A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68" name="直线连接符 67">
            <a:extLst>
              <a:ext uri="{FF2B5EF4-FFF2-40B4-BE49-F238E27FC236}">
                <a16:creationId xmlns:a16="http://schemas.microsoft.com/office/drawing/2014/main" id="{FE2FEA88-E0EA-D648-AFDF-672801C9F908}"/>
              </a:ext>
            </a:extLst>
          </p:cNvPr>
          <p:cNvCxnSpPr>
            <a:cxnSpLocks/>
            <a:stCxn id="31" idx="6"/>
            <a:endCxn id="88" idx="3"/>
          </p:cNvCxnSpPr>
          <p:nvPr/>
        </p:nvCxnSpPr>
        <p:spPr>
          <a:xfrm flipV="1">
            <a:off x="1860139" y="4755071"/>
            <a:ext cx="1538178" cy="4790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EABBBC22-4C0D-4249-BF5F-6CA2A29C9FFB}"/>
              </a:ext>
            </a:extLst>
          </p:cNvPr>
          <p:cNvCxnSpPr>
            <a:cxnSpLocks/>
            <a:stCxn id="32" idx="6"/>
            <a:endCxn id="80" idx="3"/>
          </p:cNvCxnSpPr>
          <p:nvPr/>
        </p:nvCxnSpPr>
        <p:spPr>
          <a:xfrm flipV="1">
            <a:off x="1744613" y="3537431"/>
            <a:ext cx="1658255" cy="18914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D30E1C5D-A6B8-1C4F-9B0E-9594174D9F05}"/>
              </a:ext>
            </a:extLst>
          </p:cNvPr>
          <p:cNvCxnSpPr>
            <a:cxnSpLocks/>
            <a:stCxn id="17" idx="5"/>
            <a:endCxn id="89" idx="2"/>
          </p:cNvCxnSpPr>
          <p:nvPr/>
        </p:nvCxnSpPr>
        <p:spPr>
          <a:xfrm>
            <a:off x="1840357" y="3928815"/>
            <a:ext cx="1538125" cy="9988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072EE660-5DAF-2947-8097-7B072B972571}"/>
              </a:ext>
            </a:extLst>
          </p:cNvPr>
          <p:cNvCxnSpPr>
            <a:cxnSpLocks/>
            <a:stCxn id="28" idx="6"/>
            <a:endCxn id="88" idx="3"/>
          </p:cNvCxnSpPr>
          <p:nvPr/>
        </p:nvCxnSpPr>
        <p:spPr>
          <a:xfrm flipV="1">
            <a:off x="1499342" y="4755071"/>
            <a:ext cx="1898975" cy="355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2F584E7-C35D-914F-B6BE-69101EAD8A87}"/>
              </a:ext>
            </a:extLst>
          </p:cNvPr>
          <p:cNvCxnSpPr>
            <a:cxnSpLocks/>
            <a:stCxn id="15" idx="6"/>
            <a:endCxn id="88" idx="2"/>
          </p:cNvCxnSpPr>
          <p:nvPr/>
        </p:nvCxnSpPr>
        <p:spPr>
          <a:xfrm>
            <a:off x="1431803" y="4015188"/>
            <a:ext cx="1946679" cy="6962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27D01EF0-234C-0540-90B8-1B4F6D513E66}"/>
              </a:ext>
            </a:extLst>
          </p:cNvPr>
          <p:cNvCxnSpPr>
            <a:cxnSpLocks/>
            <a:stCxn id="14" idx="6"/>
            <a:endCxn id="79" idx="3"/>
          </p:cNvCxnSpPr>
          <p:nvPr/>
        </p:nvCxnSpPr>
        <p:spPr>
          <a:xfrm flipV="1">
            <a:off x="1499342" y="3321217"/>
            <a:ext cx="1903526" cy="4404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45D2F556-7185-BA4A-832F-37E0FF9DE7EF}"/>
              </a:ext>
            </a:extLst>
          </p:cNvPr>
          <p:cNvCxnSpPr>
            <a:cxnSpLocks/>
            <a:stCxn id="66" idx="6"/>
            <a:endCxn id="80" idx="2"/>
          </p:cNvCxnSpPr>
          <p:nvPr/>
        </p:nvCxnSpPr>
        <p:spPr>
          <a:xfrm>
            <a:off x="1860138" y="2969644"/>
            <a:ext cx="1522895" cy="5241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CCEBEAD9-B8C5-BE4A-8B76-BD5E3E3E0FE1}"/>
              </a:ext>
            </a:extLst>
          </p:cNvPr>
          <p:cNvCxnSpPr>
            <a:cxnSpLocks/>
            <a:stCxn id="64" idx="5"/>
            <a:endCxn id="88" idx="0"/>
          </p:cNvCxnSpPr>
          <p:nvPr/>
        </p:nvCxnSpPr>
        <p:spPr>
          <a:xfrm>
            <a:off x="1412020" y="3143341"/>
            <a:ext cx="2034183" cy="1506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3704B058-5745-8647-8B80-189CE3B656DC}"/>
              </a:ext>
            </a:extLst>
          </p:cNvPr>
          <p:cNvCxnSpPr>
            <a:cxnSpLocks/>
            <a:stCxn id="8" idx="6"/>
            <a:endCxn id="35" idx="2"/>
          </p:cNvCxnSpPr>
          <p:nvPr/>
        </p:nvCxnSpPr>
        <p:spPr>
          <a:xfrm>
            <a:off x="1697962" y="1808619"/>
            <a:ext cx="1685072" cy="3629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F695F7C7-F04E-CA40-8F30-B06A481945C2}"/>
              </a:ext>
            </a:extLst>
          </p:cNvPr>
          <p:cNvCxnSpPr>
            <a:cxnSpLocks/>
            <a:stCxn id="6" idx="6"/>
            <a:endCxn id="36" idx="2"/>
          </p:cNvCxnSpPr>
          <p:nvPr/>
        </p:nvCxnSpPr>
        <p:spPr>
          <a:xfrm>
            <a:off x="1432426" y="2154771"/>
            <a:ext cx="1950608" cy="2330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9A5316E6-CD44-A44C-8218-7A060B5F4DC4}"/>
              </a:ext>
            </a:extLst>
          </p:cNvPr>
          <p:cNvCxnSpPr>
            <a:cxnSpLocks/>
            <a:stCxn id="10" idx="6"/>
            <a:endCxn id="35" idx="2"/>
          </p:cNvCxnSpPr>
          <p:nvPr/>
        </p:nvCxnSpPr>
        <p:spPr>
          <a:xfrm flipV="1">
            <a:off x="1746079" y="2171586"/>
            <a:ext cx="1636955" cy="47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107">
            <a:extLst>
              <a:ext uri="{FF2B5EF4-FFF2-40B4-BE49-F238E27FC236}">
                <a16:creationId xmlns:a16="http://schemas.microsoft.com/office/drawing/2014/main" id="{EC1DBABB-F9C1-D54D-9AC7-D5697D74CE98}"/>
              </a:ext>
            </a:extLst>
          </p:cNvPr>
          <p:cNvCxnSpPr>
            <a:cxnSpLocks/>
            <a:stCxn id="9" idx="5"/>
            <a:endCxn id="79" idx="2"/>
          </p:cNvCxnSpPr>
          <p:nvPr/>
        </p:nvCxnSpPr>
        <p:spPr>
          <a:xfrm>
            <a:off x="1842082" y="2068398"/>
            <a:ext cx="1540951" cy="12091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,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groups in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-Clique are just the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groups on the left side of </a:t>
                </a:r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58" name="内容占位符 2">
                <a:extLst>
                  <a:ext uri="{FF2B5EF4-FFF2-40B4-BE49-F238E27FC236}">
                    <a16:creationId xmlns:a16="http://schemas.microsoft.com/office/drawing/2014/main" id="{20BCEC67-9DC2-5D4A-8479-6124D48FC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96" y="1551045"/>
                <a:ext cx="7685315" cy="4755540"/>
              </a:xfrm>
              <a:prstGeom prst="rect">
                <a:avLst/>
              </a:prstGeom>
              <a:blipFill>
                <a:blip r:embed="rId4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F9304ED-5F98-604F-A45E-B227FFABCB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957" y="3106324"/>
            <a:ext cx="7368135" cy="22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1836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MinLabel to </a:t>
                </a:r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36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sz="3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1836" cy="1325563"/>
              </a:xfrm>
              <a:blipFill>
                <a:blip r:embed="rId2"/>
                <a:stretch>
                  <a:fillRect l="-1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2618" y="1459634"/>
                <a:ext cx="7106476" cy="472754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𝜅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000" b="0" i="1" dirty="0">
                    <a:latin typeface="Palatino" pitchFamily="2" charset="0"/>
                    <a:ea typeface="Palatino" pitchFamily="2" charset="0"/>
                  </a:rPr>
                  <a:t>-hypercube partition system</a:t>
                </a:r>
              </a:p>
              <a:p>
                <a:pPr lvl="1"/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a </a:t>
                </a:r>
                <a:r>
                  <a:rPr kumimoji="1" lang="en-US" altLang="zh-CN" sz="1800" i="1" dirty="0">
                    <a:latin typeface="Palatino" pitchFamily="2" charset="0"/>
                    <a:ea typeface="Palatino" pitchFamily="2" charset="0"/>
                  </a:rPr>
                  <a:t>universe </a:t>
                </a:r>
                <a14:m>
                  <m:oMath xmlns:m="http://schemas.openxmlformats.org/officeDocument/2006/math"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 and a collection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𝑥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,</m:t>
                                </m:r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𝑥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𝜌</m:t>
                            </m:r>
                          </m:e>
                        </m:d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𝑦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∈[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𝜅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]</m:t>
                        </m:r>
                      </m:sub>
                    </m:sSub>
                  </m:oMath>
                </a14:m>
                <a:endParaRPr kumimoji="1" lang="en-US" altLang="zh-CN" sz="1800" b="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 is all functions from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[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𝜅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]</m:t>
                    </m:r>
                  </m:oMath>
                </a14:m>
                <a:endParaRPr kumimoji="1" lang="en-US" altLang="zh-CN" sz="1800" b="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𝑥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 consists of all functions mapping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</m:oMath>
                </a14:m>
                <a:r>
                  <a:rPr kumimoji="1" lang="en-US" altLang="zh-CN" sz="1800" b="0" i="1" dirty="0">
                    <a:latin typeface="Palatino" pitchFamily="2" charset="0"/>
                    <a:ea typeface="Palatino" pitchFamily="2" charset="0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𝑦</m:t>
                    </m:r>
                  </m:oMath>
                </a14:m>
                <a:endParaRPr kumimoji="1" lang="en-US" altLang="zh-CN" sz="1800" b="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1800" i="1" dirty="0">
                    <a:latin typeface="Palatino" pitchFamily="2" charset="0"/>
                    <a:ea typeface="Palatino" pitchFamily="2" charset="0"/>
                  </a:rPr>
                  <a:t>the only way to cover the universe is to select a complete row</a:t>
                </a:r>
              </a:p>
              <a:p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Each right vertex in </a:t>
                </a:r>
                <a:r>
                  <a:rPr kumimoji="1" lang="en-US" altLang="zh-CN" sz="2000" b="0" dirty="0" err="1">
                    <a:latin typeface="Palatino" pitchFamily="2" charset="0"/>
                    <a:ea typeface="Palatino" pitchFamily="2" charset="0"/>
                  </a:rPr>
                  <a:t>MinLabel</a:t>
                </a:r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→</m:t>
                    </m:r>
                  </m:oMath>
                </a14:m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 a set 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b="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en-US" altLang="zh-CN" sz="2000" b="0" dirty="0">
                  <a:latin typeface="Palatino" pitchFamily="2" charset="0"/>
                  <a:ea typeface="Palatino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𝑈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|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000" b="0" dirty="0">
                    <a:latin typeface="Palatino" pitchFamily="2" charset="0"/>
                    <a:ea typeface="Palatino" pitchFamily="2" charset="0"/>
                  </a:rPr>
                  <a:t> gap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(1/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2000" b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2618" y="1459634"/>
                <a:ext cx="7106476" cy="4727542"/>
              </a:xfrm>
              <a:blipFill>
                <a:blip r:embed="rId3"/>
                <a:stretch>
                  <a:fillRect l="-714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CC67460-7A69-D449-806A-E800012C2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49040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…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                                …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      …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Σ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|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rows            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columns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CC67460-7A69-D449-806A-E800012C2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4904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916E0951-C2EF-F548-9C33-96D66A3DF8AF}"/>
              </a:ext>
            </a:extLst>
          </p:cNvPr>
          <p:cNvSpPr/>
          <p:nvPr/>
        </p:nvSpPr>
        <p:spPr>
          <a:xfrm>
            <a:off x="2925086" y="4286960"/>
            <a:ext cx="1061563" cy="15606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86EA67F-05B7-2C44-AAF5-14A823D7311D}"/>
              </a:ext>
            </a:extLst>
          </p:cNvPr>
          <p:cNvGrpSpPr/>
          <p:nvPr/>
        </p:nvGrpSpPr>
        <p:grpSpPr>
          <a:xfrm>
            <a:off x="3154782" y="5116681"/>
            <a:ext cx="621727" cy="606533"/>
            <a:chOff x="3139891" y="1983881"/>
            <a:chExt cx="621727" cy="60653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80F2CC9-C6FE-064C-BB2B-15E1AF41943C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1A67A88-0984-5248-8EAD-4C26FF5354D7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ACA81C2-BF05-E74E-87DC-7FA37C45E199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22870C8-300C-DA4C-AC0D-307BC6F72845}"/>
              </a:ext>
            </a:extLst>
          </p:cNvPr>
          <p:cNvGrpSpPr/>
          <p:nvPr/>
        </p:nvGrpSpPr>
        <p:grpSpPr>
          <a:xfrm>
            <a:off x="3162495" y="4363932"/>
            <a:ext cx="621727" cy="606533"/>
            <a:chOff x="3139891" y="1983881"/>
            <a:chExt cx="621727" cy="60653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D1E964-B53E-DA48-ACF5-432CC05897C2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CB8C48B-2209-C544-88DF-D450ACE56FEE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B251F58-8071-7043-A3B6-E9C16C7C043F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75C59419-B2F1-6243-AC5C-37F93F1E3FBF}"/>
              </a:ext>
            </a:extLst>
          </p:cNvPr>
          <p:cNvSpPr/>
          <p:nvPr/>
        </p:nvSpPr>
        <p:spPr>
          <a:xfrm>
            <a:off x="2910365" y="1609046"/>
            <a:ext cx="1061563" cy="15606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FF75DCC-785F-574C-90F9-744A5009A151}"/>
              </a:ext>
            </a:extLst>
          </p:cNvPr>
          <p:cNvSpPr/>
          <p:nvPr/>
        </p:nvSpPr>
        <p:spPr>
          <a:xfrm>
            <a:off x="2902329" y="2370693"/>
            <a:ext cx="1061563" cy="15606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75147E8-F677-D448-AE27-CBA6D561190D}"/>
              </a:ext>
            </a:extLst>
          </p:cNvPr>
          <p:cNvSpPr/>
          <p:nvPr/>
        </p:nvSpPr>
        <p:spPr>
          <a:xfrm>
            <a:off x="1138029" y="4732931"/>
            <a:ext cx="997640" cy="1039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D62C087-AEE2-364A-8D63-DAB36BEB39B2}"/>
              </a:ext>
            </a:extLst>
          </p:cNvPr>
          <p:cNvSpPr/>
          <p:nvPr/>
        </p:nvSpPr>
        <p:spPr>
          <a:xfrm>
            <a:off x="999486" y="1510605"/>
            <a:ext cx="1270716" cy="19636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0445CDA-3ECC-0846-A931-9ACC7525BD69}"/>
              </a:ext>
            </a:extLst>
          </p:cNvPr>
          <p:cNvSpPr/>
          <p:nvPr/>
        </p:nvSpPr>
        <p:spPr>
          <a:xfrm>
            <a:off x="1003586" y="2559600"/>
            <a:ext cx="1266616" cy="1845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939EF2-1851-E74B-95FB-3BA174AA5BC8}"/>
              </a:ext>
            </a:extLst>
          </p:cNvPr>
          <p:cNvGrpSpPr/>
          <p:nvPr/>
        </p:nvGrpSpPr>
        <p:grpSpPr>
          <a:xfrm>
            <a:off x="3132025" y="3200414"/>
            <a:ext cx="621727" cy="606533"/>
            <a:chOff x="3139891" y="1983881"/>
            <a:chExt cx="621727" cy="60653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E2F3075-B597-2C4D-95DF-7B8AF91172D7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6580D93-5BB8-A644-A5A2-E3543C6745A6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B51391D-D31B-6441-9CF6-2C8193FC2921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FCC272-C812-E649-8C8E-34D82FE47D3C}"/>
              </a:ext>
            </a:extLst>
          </p:cNvPr>
          <p:cNvGrpSpPr/>
          <p:nvPr/>
        </p:nvGrpSpPr>
        <p:grpSpPr>
          <a:xfrm>
            <a:off x="1200751" y="1629725"/>
            <a:ext cx="858982" cy="823412"/>
            <a:chOff x="1219200" y="1666476"/>
            <a:chExt cx="1112982" cy="110850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AD77752-7359-CA4E-B064-2CF1B92408A8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17A890C-8770-3149-A602-B3B9BE8D4EC1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CA62FCC-4736-5746-BBC1-92EDD2AFC882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7E61535-C4FE-4042-B78E-3C9949DE9D22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CD999EC-99B5-B845-96DA-7E2D0B1F0853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CEC7A71-D6FD-0040-B036-DDC73DEB6EEC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44E0A3-57ED-FA4F-A08B-88B403149351}"/>
              </a:ext>
            </a:extLst>
          </p:cNvPr>
          <p:cNvGrpSpPr/>
          <p:nvPr/>
        </p:nvGrpSpPr>
        <p:grpSpPr>
          <a:xfrm>
            <a:off x="1200751" y="3490142"/>
            <a:ext cx="856672" cy="823412"/>
            <a:chOff x="1219200" y="1666476"/>
            <a:chExt cx="1112982" cy="110850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D4F4555-DC5E-EC4B-9C4C-C03A8BFB11ED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8E0D7A1-ABBF-6548-839E-80DCE100AA93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0FACF8B-7186-8B45-9D90-D5C073D7AA38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D435622-3749-A244-AE35-CAC820726CA3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BB12597-2CF2-2F4E-A5F7-985AAD6A5D62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C1F19D5-B290-A04D-A286-60562CF59E5B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CF8F853-5A9C-B249-BEFA-B422546BCB42}"/>
              </a:ext>
            </a:extLst>
          </p:cNvPr>
          <p:cNvGrpSpPr/>
          <p:nvPr/>
        </p:nvGrpSpPr>
        <p:grpSpPr>
          <a:xfrm>
            <a:off x="1200751" y="4839155"/>
            <a:ext cx="856672" cy="823412"/>
            <a:chOff x="1219200" y="1666476"/>
            <a:chExt cx="1112982" cy="1108508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5C87795-07AC-F84A-8579-8304B62DBBA7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7F178DD7-5069-8B46-971B-4951BBF07DEE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924F844-3FE0-684F-AD3E-8949D92C5D8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0CAE03C-C14B-5746-88FC-B334312E0A8D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B590EE6-93B5-D743-8BA8-43617A35720F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B082506C-A340-DB44-82B9-1AD6DC1395E6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2C2BBED-C73E-6749-BB72-0C41256ABB1E}"/>
              </a:ext>
            </a:extLst>
          </p:cNvPr>
          <p:cNvGrpSpPr/>
          <p:nvPr/>
        </p:nvGrpSpPr>
        <p:grpSpPr>
          <a:xfrm>
            <a:off x="3139890" y="1669325"/>
            <a:ext cx="621727" cy="606533"/>
            <a:chOff x="3139891" y="1983881"/>
            <a:chExt cx="621727" cy="606533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F98F054-BCEC-C249-BCC5-1C504D0C711B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D1B4757-F890-1B42-A068-B06D1F99561D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8433BE9-8BCC-D246-A0E3-54EF559D5781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7F2AC97-5107-3344-927E-8DEB1BCDC769}"/>
              </a:ext>
            </a:extLst>
          </p:cNvPr>
          <p:cNvGrpSpPr/>
          <p:nvPr/>
        </p:nvGrpSpPr>
        <p:grpSpPr>
          <a:xfrm>
            <a:off x="1200750" y="2574633"/>
            <a:ext cx="856672" cy="823412"/>
            <a:chOff x="1219200" y="1666476"/>
            <a:chExt cx="1112982" cy="1108508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46A429F-DF27-004F-9C8E-1DAE6BE7E241}"/>
                </a:ext>
              </a:extLst>
            </p:cNvPr>
            <p:cNvSpPr/>
            <p:nvPr/>
          </p:nvSpPr>
          <p:spPr>
            <a:xfrm>
              <a:off x="1219200" y="1666476"/>
              <a:ext cx="1112982" cy="11085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33F74BD-8907-5246-AE53-4EF0B36C9F20}"/>
                </a:ext>
              </a:extLst>
            </p:cNvPr>
            <p:cNvSpPr/>
            <p:nvPr/>
          </p:nvSpPr>
          <p:spPr>
            <a:xfrm>
              <a:off x="1431636" y="1948873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F126E84-22B0-E342-B6DA-999AF783A52F}"/>
                </a:ext>
              </a:extLst>
            </p:cNvPr>
            <p:cNvSpPr/>
            <p:nvPr/>
          </p:nvSpPr>
          <p:spPr>
            <a:xfrm>
              <a:off x="1343890" y="229018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81E33E3-79DE-5943-B1FC-10BB4C8121EA}"/>
                </a:ext>
              </a:extLst>
            </p:cNvPr>
            <p:cNvSpPr/>
            <p:nvPr/>
          </p:nvSpPr>
          <p:spPr>
            <a:xfrm>
              <a:off x="1687945" y="1824182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125C880-702E-C64E-88E1-FEA634871E7B}"/>
                </a:ext>
              </a:extLst>
            </p:cNvPr>
            <p:cNvSpPr/>
            <p:nvPr/>
          </p:nvSpPr>
          <p:spPr>
            <a:xfrm>
              <a:off x="1900381" y="2115127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A65974E-A335-DC4A-9EDD-847F516209E9}"/>
                </a:ext>
              </a:extLst>
            </p:cNvPr>
            <p:cNvSpPr/>
            <p:nvPr/>
          </p:nvSpPr>
          <p:spPr>
            <a:xfrm>
              <a:off x="1750290" y="2377315"/>
              <a:ext cx="175491" cy="16625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84DDF3CE-3136-3E40-B3C7-2C0858D793AA}"/>
              </a:ext>
            </a:extLst>
          </p:cNvPr>
          <p:cNvCxnSpPr>
            <a:cxnSpLocks/>
            <a:stCxn id="42" idx="6"/>
            <a:endCxn id="13" idx="3"/>
          </p:cNvCxnSpPr>
          <p:nvPr/>
        </p:nvCxnSpPr>
        <p:spPr>
          <a:xfrm flipV="1">
            <a:off x="1860139" y="4811513"/>
            <a:ext cx="1565334" cy="4226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4F2726AB-98CC-9346-A492-4B848147D211}"/>
              </a:ext>
            </a:extLst>
          </p:cNvPr>
          <p:cNvCxnSpPr>
            <a:cxnSpLocks/>
            <a:stCxn id="43" idx="6"/>
            <a:endCxn id="22" idx="3"/>
          </p:cNvCxnSpPr>
          <p:nvPr/>
        </p:nvCxnSpPr>
        <p:spPr>
          <a:xfrm flipV="1">
            <a:off x="1744613" y="3647995"/>
            <a:ext cx="1650390" cy="17809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ADA2339C-262B-9442-936B-1DDABB0A0037}"/>
              </a:ext>
            </a:extLst>
          </p:cNvPr>
          <p:cNvCxnSpPr>
            <a:cxnSpLocks/>
            <a:stCxn id="35" idx="5"/>
            <a:endCxn id="8" idx="2"/>
          </p:cNvCxnSpPr>
          <p:nvPr/>
        </p:nvCxnSpPr>
        <p:spPr>
          <a:xfrm>
            <a:off x="1840357" y="3928815"/>
            <a:ext cx="1557568" cy="13755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>
            <a:extLst>
              <a:ext uri="{FF2B5EF4-FFF2-40B4-BE49-F238E27FC236}">
                <a16:creationId xmlns:a16="http://schemas.microsoft.com/office/drawing/2014/main" id="{2012C4A4-F030-914A-AD80-65D543120CF7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 flipV="1">
            <a:off x="1499342" y="4767851"/>
            <a:ext cx="1906296" cy="3428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>
            <a:extLst>
              <a:ext uri="{FF2B5EF4-FFF2-40B4-BE49-F238E27FC236}">
                <a16:creationId xmlns:a16="http://schemas.microsoft.com/office/drawing/2014/main" id="{9D5D0A1A-1D20-414F-8793-129D8ECBE7A0}"/>
              </a:ext>
            </a:extLst>
          </p:cNvPr>
          <p:cNvCxnSpPr>
            <a:cxnSpLocks/>
            <a:stCxn id="33" idx="6"/>
            <a:endCxn id="13" idx="2"/>
          </p:cNvCxnSpPr>
          <p:nvPr/>
        </p:nvCxnSpPr>
        <p:spPr>
          <a:xfrm>
            <a:off x="1431803" y="4015188"/>
            <a:ext cx="1973835" cy="7526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55A65E2B-D3B6-954E-823B-130434731025}"/>
              </a:ext>
            </a:extLst>
          </p:cNvPr>
          <p:cNvCxnSpPr>
            <a:cxnSpLocks/>
            <a:stCxn id="32" idx="6"/>
            <a:endCxn id="21" idx="3"/>
          </p:cNvCxnSpPr>
          <p:nvPr/>
        </p:nvCxnSpPr>
        <p:spPr>
          <a:xfrm flipV="1">
            <a:off x="1499342" y="3431781"/>
            <a:ext cx="1895661" cy="3298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BE0C71B5-4F86-E340-8D87-EF3E8A44859B}"/>
              </a:ext>
            </a:extLst>
          </p:cNvPr>
          <p:cNvCxnSpPr>
            <a:cxnSpLocks/>
            <a:stCxn id="53" idx="6"/>
            <a:endCxn id="22" idx="2"/>
          </p:cNvCxnSpPr>
          <p:nvPr/>
        </p:nvCxnSpPr>
        <p:spPr>
          <a:xfrm>
            <a:off x="1860138" y="2969644"/>
            <a:ext cx="1515030" cy="634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0658F47B-50F6-2242-8412-D4422DEC5B79}"/>
              </a:ext>
            </a:extLst>
          </p:cNvPr>
          <p:cNvCxnSpPr>
            <a:cxnSpLocks/>
            <a:stCxn id="51" idx="5"/>
            <a:endCxn id="12" idx="2"/>
          </p:cNvCxnSpPr>
          <p:nvPr/>
        </p:nvCxnSpPr>
        <p:spPr>
          <a:xfrm>
            <a:off x="1412020" y="3143341"/>
            <a:ext cx="1993618" cy="1408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66C05C58-629E-0D44-8943-6C523B1B9BC5}"/>
              </a:ext>
            </a:extLst>
          </p:cNvPr>
          <p:cNvCxnSpPr>
            <a:cxnSpLocks/>
            <a:stCxn id="27" idx="6"/>
            <a:endCxn id="46" idx="2"/>
          </p:cNvCxnSpPr>
          <p:nvPr/>
        </p:nvCxnSpPr>
        <p:spPr>
          <a:xfrm>
            <a:off x="1697962" y="1808619"/>
            <a:ext cx="1685071" cy="484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F9539BD7-C599-D543-8BB1-2CEEE4AD543E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 flipV="1">
            <a:off x="1432426" y="2073244"/>
            <a:ext cx="1950607" cy="81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C00D0CA8-76A2-D34C-9E56-6253D95D4656}"/>
              </a:ext>
            </a:extLst>
          </p:cNvPr>
          <p:cNvCxnSpPr>
            <a:cxnSpLocks/>
            <a:stCxn id="29" idx="6"/>
            <a:endCxn id="46" idx="2"/>
          </p:cNvCxnSpPr>
          <p:nvPr/>
        </p:nvCxnSpPr>
        <p:spPr>
          <a:xfrm flipV="1">
            <a:off x="1746079" y="1857030"/>
            <a:ext cx="1636954" cy="362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>
            <a:extLst>
              <a:ext uri="{FF2B5EF4-FFF2-40B4-BE49-F238E27FC236}">
                <a16:creationId xmlns:a16="http://schemas.microsoft.com/office/drawing/2014/main" id="{B6178F7D-67D7-244D-8AE0-F0F86B1B2F74}"/>
              </a:ext>
            </a:extLst>
          </p:cNvPr>
          <p:cNvCxnSpPr>
            <a:cxnSpLocks/>
            <a:stCxn id="28" idx="5"/>
            <a:endCxn id="21" idx="2"/>
          </p:cNvCxnSpPr>
          <p:nvPr/>
        </p:nvCxnSpPr>
        <p:spPr>
          <a:xfrm>
            <a:off x="1842082" y="2068398"/>
            <a:ext cx="1533086" cy="13197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F57E2F7-17B3-D34A-B533-A30DA13FA768}"/>
              </a:ext>
            </a:extLst>
          </p:cNvPr>
          <p:cNvGrpSpPr/>
          <p:nvPr/>
        </p:nvGrpSpPr>
        <p:grpSpPr>
          <a:xfrm>
            <a:off x="3139738" y="2447665"/>
            <a:ext cx="621727" cy="606533"/>
            <a:chOff x="3139891" y="1983881"/>
            <a:chExt cx="621727" cy="606533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663A253-E4EB-4941-BC13-8404B6754A56}"/>
                </a:ext>
              </a:extLst>
            </p:cNvPr>
            <p:cNvSpPr/>
            <p:nvPr/>
          </p:nvSpPr>
          <p:spPr>
            <a:xfrm>
              <a:off x="3139891" y="1983881"/>
              <a:ext cx="621727" cy="6065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Palatino" pitchFamily="2" charset="0"/>
                <a:ea typeface="Palatino" pitchFamily="2" charset="0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C234475-E379-FB43-A3E6-DCA1A460A34B}"/>
                </a:ext>
              </a:extLst>
            </p:cNvPr>
            <p:cNvSpPr/>
            <p:nvPr/>
          </p:nvSpPr>
          <p:spPr>
            <a:xfrm>
              <a:off x="3383034" y="2109838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0D9A4DF-72BD-0446-97F8-DA347E12D015}"/>
                </a:ext>
              </a:extLst>
            </p:cNvPr>
            <p:cNvSpPr/>
            <p:nvPr/>
          </p:nvSpPr>
          <p:spPr>
            <a:xfrm>
              <a:off x="3383034" y="2326052"/>
              <a:ext cx="135441" cy="1234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0464A272-CDB7-AB49-989E-829F32ECCE9A}"/>
              </a:ext>
            </a:extLst>
          </p:cNvPr>
          <p:cNvCxnSpPr>
            <a:cxnSpLocks/>
            <a:stCxn id="34" idx="6"/>
            <a:endCxn id="69" idx="2"/>
          </p:cNvCxnSpPr>
          <p:nvPr/>
        </p:nvCxnSpPr>
        <p:spPr>
          <a:xfrm flipV="1">
            <a:off x="1696625" y="2635370"/>
            <a:ext cx="1686256" cy="10336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24BE0DD2-B2ED-8943-B13C-6A8A3533F210}"/>
              </a:ext>
            </a:extLst>
          </p:cNvPr>
          <p:cNvCxnSpPr>
            <a:cxnSpLocks/>
            <a:stCxn id="35" idx="6"/>
            <a:endCxn id="70" idx="2"/>
          </p:cNvCxnSpPr>
          <p:nvPr/>
        </p:nvCxnSpPr>
        <p:spPr>
          <a:xfrm flipV="1">
            <a:off x="1860139" y="2851584"/>
            <a:ext cx="1522742" cy="10335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图片 76">
            <a:extLst>
              <a:ext uri="{FF2B5EF4-FFF2-40B4-BE49-F238E27FC236}">
                <a16:creationId xmlns:a16="http://schemas.microsoft.com/office/drawing/2014/main" id="{BE49124C-5453-0245-BFA9-F700B6A68D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231" y="5288988"/>
            <a:ext cx="7385162" cy="719028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43F5937C-3BA0-2842-8B27-7A8669C6BF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167" y="4271509"/>
            <a:ext cx="7368226" cy="7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Amplifying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Gap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V.S.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Creating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Gap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Gap-ETH: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already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provides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gap</a:t>
            </a:r>
          </a:p>
          <a:p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ETH,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W[1]≠FPT, …: ?</a:t>
            </a:r>
          </a:p>
          <a:p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1B9A01-C776-B94D-BB5C-EFDC8887C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2340553"/>
            <a:ext cx="10337800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Amplifying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the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Gap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V.S.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Creating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36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Gap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Gap-ETH: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already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provides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gap</a:t>
            </a:r>
          </a:p>
          <a:p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ETH,</a:t>
            </a:r>
            <a:r>
              <a:rPr kumimoji="1" lang="zh-CN" altLang="en-US" sz="20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W[1]≠FPT, … ?</a:t>
            </a:r>
          </a:p>
          <a:p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C68173-E9AA-504A-93BE-4CDEA376C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64" y="2263969"/>
            <a:ext cx="10076872" cy="43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3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36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: Creating a Gap</a:t>
                </a:r>
                <a:endParaRPr kumimoji="1" lang="zh-CN" altLang="en-US" sz="3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</p:spPr>
            <p:txBody>
              <a:bodyPr>
                <a:normAutofit lnSpcReduction="10000"/>
              </a:bodyPr>
              <a:lstStyle/>
              <a:p>
                <a:endParaRPr kumimoji="1" lang="en-US" altLang="zh-CN" sz="2400" b="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Rephrasing 3SAT (resp.,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-Clique) as a communication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players, each holds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/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partial satisfying assignments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they want to decide whether they can pick one each, such that those assignments agree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,ℓ,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−</m:t>
                    </m:r>
                  </m:oMath>
                </a14:m>
                <a:r>
                  <a:rPr kumimoji="1" lang="en-US" altLang="zh-CN" sz="2400" i="1" dirty="0">
                    <a:latin typeface="Palatino" pitchFamily="2" charset="0"/>
                    <a:ea typeface="Palatino" pitchFamily="2" charset="0"/>
                  </a:rPr>
                  <a:t>efficient Simultaneous</a:t>
                </a:r>
                <a:r>
                  <a:rPr kumimoji="1" lang="zh-CN" altLang="en-US" sz="2400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i="1" dirty="0">
                    <a:latin typeface="Palatino" pitchFamily="2" charset="0"/>
                    <a:ea typeface="Palatino" pitchFamily="2" charset="0"/>
                  </a:rPr>
                  <a:t>Message</a:t>
                </a:r>
                <a:r>
                  <a:rPr kumimoji="1" lang="zh-CN" altLang="en-US" sz="2400" i="1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i="1" dirty="0">
                    <a:latin typeface="Palatino" pitchFamily="2" charset="0"/>
                    <a:ea typeface="Palatino" pitchFamily="2" charset="0"/>
                  </a:rPr>
                  <a:t>Protocol</a:t>
                </a: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the player and the referee jointly toss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 random coins</a:t>
                </a: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on seeing the randomness, each player deterministically sends an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-bit message to the referee</a:t>
                </a: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on seeing the randomness and the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⋅ℓ</m:t>
                    </m:r>
                  </m:oMath>
                </a14:m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 bits sent from the players, the referee accepts or rejects</a:t>
                </a:r>
                <a:endParaRPr kumimoji="1" lang="en-US" altLang="zh-CN" sz="2800" i="1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if their inputs indeed agree, the referee always accepts</a:t>
                </a:r>
              </a:p>
              <a:p>
                <a:pPr lvl="1"/>
                <a:r>
                  <a:rPr kumimoji="1" lang="en-US" altLang="zh-CN" sz="2000" i="1" dirty="0">
                    <a:latin typeface="Palatino" pitchFamily="2" charset="0"/>
                    <a:ea typeface="Palatino" pitchFamily="2" charset="0"/>
                  </a:rPr>
                  <a:t>otherwise, the referee accepts with probability at most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𝑠</m:t>
                    </m:r>
                  </m:oMath>
                </a14:m>
                <a:endParaRPr kumimoji="1" lang="en-US" altLang="zh-CN" sz="1600" i="1" dirty="0">
                  <a:latin typeface="Palatino" pitchFamily="2" charset="0"/>
                  <a:ea typeface="Palatino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,ℓ,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-efficient Protocol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→(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⋅ℓ, 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𝑧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-efficient Protocol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  <a:blipFill>
                <a:blip r:embed="rId3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884D75D-5EAF-8D4D-BC74-222F63120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43" y="1449421"/>
            <a:ext cx="8257309" cy="8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6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36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3600" dirty="0">
                    <a:latin typeface="Palatino" pitchFamily="2" charset="0"/>
                    <a:ea typeface="Palatino" pitchFamily="2" charset="0"/>
                  </a:rPr>
                  <a:t>: Creating a Gap</a:t>
                </a:r>
                <a:endParaRPr kumimoji="1" lang="zh-CN" altLang="en-US" sz="36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88E5401-DD80-E34A-8C8A-B93363F7C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49420"/>
                <a:ext cx="10984345" cy="524694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,ℓ,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-efficient Protocol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→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a gap </a:t>
                </a:r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instance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right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correspond to players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left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𝑟</m:t>
                            </m:r>
                          </m:sup>
                        </m:sSup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⋅ℓ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correspond to  randomness and accepting configurations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YES case: </a:t>
                </a:r>
                <a:r>
                  <a:rPr kumimoji="1" lang="en-US" altLang="zh-CN" sz="20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=1</m:t>
                    </m:r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NO case: </a:t>
                </a:r>
                <a:r>
                  <a:rPr kumimoji="1" lang="en-US" altLang="zh-CN" sz="2000" dirty="0" err="1">
                    <a:latin typeface="Palatino" pitchFamily="2" charset="0"/>
                    <a:ea typeface="Palatino" pitchFamily="2" charset="0"/>
                  </a:rPr>
                  <a:t>MaxCover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𝑠</m:t>
                    </m:r>
                  </m:oMath>
                </a14:m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Naïve idea: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Each player directly sends his/her input,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=0,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=0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⋅ℓ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Ω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too large</a:t>
                </a: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Pass a Error-Correcting Code!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Use the randomness to specify one bit of the ECC, send that bit,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ℓ=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1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𝑟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,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(1)</m:t>
                    </m:r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Need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𝑈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⋅ℓ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≤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func>
                      <m:func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fun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⇒ℓ≤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den>
                        </m:f>
                        <m:func>
                          <m:func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Repeating the protocol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𝑧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den>
                        </m:f>
                        <m:func>
                          <m:func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000" b="0" i="0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CN" sz="2000" b="0" i="0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times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⇒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soundness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𝑧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Palatino" pitchFamily="2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Palatino" pitchFamily="2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1/</m:t>
                            </m:r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Palatino" pitchFamily="2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49420"/>
                <a:ext cx="10984345" cy="5246943"/>
              </a:xfrm>
              <a:blipFill>
                <a:blip r:embed="rId3"/>
                <a:stretch>
                  <a:fillRect l="-693" t="-1691" b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39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More…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Creating a gap by</a:t>
            </a: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Threshold Graph Composition [</a:t>
            </a:r>
            <a:r>
              <a:rPr kumimoji="1" lang="en-US" altLang="zh-CN" sz="2000" dirty="0">
                <a:solidFill>
                  <a:srgbClr val="FF40FF"/>
                </a:solidFill>
                <a:latin typeface="Palatino" pitchFamily="2" charset="0"/>
                <a:ea typeface="Palatino" pitchFamily="2" charset="0"/>
              </a:rPr>
              <a:t>Lin15, CL16, Lin19, BBE+19, KN21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]</a:t>
            </a: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Distributed PCP Framework [</a:t>
            </a:r>
            <a:r>
              <a:rPr kumimoji="1" lang="en-US" altLang="zh-CN" sz="2000" dirty="0">
                <a:solidFill>
                  <a:srgbClr val="FF40FF"/>
                </a:solidFill>
                <a:latin typeface="Palatino" pitchFamily="2" charset="0"/>
                <a:ea typeface="Palatino" pitchFamily="2" charset="0"/>
              </a:rPr>
              <a:t>KLM18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]</a:t>
            </a: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Locally Decodable Codes [</a:t>
            </a:r>
            <a:r>
              <a:rPr kumimoji="1" lang="en-US" altLang="zh-CN" sz="2000" dirty="0">
                <a:solidFill>
                  <a:srgbClr val="FF40FF"/>
                </a:solidFill>
                <a:latin typeface="Palatino" pitchFamily="2" charset="0"/>
                <a:ea typeface="Palatino" pitchFamily="2" charset="0"/>
              </a:rPr>
              <a:t>Lin21, LRSW21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]</a:t>
            </a:r>
          </a:p>
          <a:p>
            <a:pPr lvl="1"/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Still a lot to be explored …</a:t>
            </a:r>
          </a:p>
        </p:txBody>
      </p:sp>
    </p:spTree>
    <p:extLst>
      <p:ext uri="{BB962C8B-B14F-4D97-AF65-F5344CB8AC3E}">
        <p14:creationId xmlns:p14="http://schemas.microsoft.com/office/powerpoint/2010/main" val="1402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Q &amp; A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E84ED-BE0A-B247-8462-AA38D30E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421"/>
            <a:ext cx="10515600" cy="4727542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For more details, see my survey: </a:t>
            </a:r>
            <a:r>
              <a:rPr kumimoji="1" lang="en-US" altLang="zh-CN" sz="2400" dirty="0">
                <a:latin typeface="Palatino" pitchFamily="2" charset="0"/>
                <a:ea typeface="Palatino" pitchFamily="2" charset="0"/>
                <a:hlinkClick r:id="rId2"/>
              </a:rPr>
              <a:t>https://arxiv.org/abs/2112.04669</a:t>
            </a:r>
            <a:br>
              <a:rPr kumimoji="1" lang="en-US" altLang="zh-CN" sz="2400" dirty="0">
                <a:latin typeface="Palatino" pitchFamily="2" charset="0"/>
                <a:ea typeface="Palatino" pitchFamily="2" charset="0"/>
              </a:rPr>
            </a:br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or</a:t>
            </a:r>
            <a:r>
              <a:rPr kumimoji="1" lang="zh-CN" altLang="en-US" sz="2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a</a:t>
            </a:r>
            <a:r>
              <a:rPr kumimoji="1" lang="zh-CN" altLang="en-US" sz="2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more</a:t>
            </a:r>
            <a:r>
              <a:rPr kumimoji="1" lang="zh-CN" altLang="en-US" sz="2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integral</a:t>
            </a:r>
            <a:r>
              <a:rPr kumimoji="1" lang="zh-CN" altLang="en-US" sz="2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one:</a:t>
            </a:r>
            <a:r>
              <a:rPr kumimoji="1" lang="zh-CN" altLang="en-US" sz="2400" dirty="0">
                <a:latin typeface="Palatino" pitchFamily="2" charset="0"/>
                <a:ea typeface="Palatino" pitchFamily="2" charset="0"/>
              </a:rPr>
              <a:t> </a:t>
            </a:r>
            <a:r>
              <a:rPr kumimoji="1" lang="en" altLang="zh-CN" sz="2400" dirty="0">
                <a:latin typeface="Palatino" pitchFamily="2" charset="0"/>
                <a:ea typeface="Palatino" pitchFamily="2" charset="0"/>
                <a:hlinkClick r:id="rId3"/>
              </a:rPr>
              <a:t>https://arxiv.org/abs/2006.04411</a:t>
            </a:r>
            <a:endParaRPr kumimoji="1" lang="en-US" altLang="zh-CN" sz="24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400" dirty="0">
              <a:latin typeface="Palatino" pitchFamily="2" charset="0"/>
              <a:ea typeface="Palatino" pitchFamily="2" charset="0"/>
            </a:endParaRPr>
          </a:p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Contact:</a:t>
            </a: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E-Mail: </a:t>
            </a:r>
            <a:r>
              <a:rPr kumimoji="1" lang="en-US" altLang="zh-CN" sz="2000" dirty="0">
                <a:latin typeface="Palatino" pitchFamily="2" charset="0"/>
                <a:ea typeface="Palatino" pitchFamily="2" charset="0"/>
                <a:hlinkClick r:id="rId4"/>
              </a:rPr>
              <a:t>renxuandi@pku.edu.cn</a:t>
            </a:r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  <a:p>
            <a:pPr lvl="1"/>
            <a:r>
              <a:rPr kumimoji="1" lang="en-US" altLang="zh-CN" sz="2000" dirty="0">
                <a:latin typeface="Palatino" pitchFamily="2" charset="0"/>
                <a:ea typeface="Palatino" pitchFamily="2" charset="0"/>
              </a:rPr>
              <a:t>WeChat ID: </a:t>
            </a:r>
            <a:r>
              <a:rPr kumimoji="1" lang="en-US" altLang="zh-CN" sz="2000" dirty="0" err="1">
                <a:latin typeface="Palatino" pitchFamily="2" charset="0"/>
                <a:ea typeface="Palatino" pitchFamily="2" charset="0"/>
              </a:rPr>
              <a:t>xuandiren</a:t>
            </a:r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  <a:p>
            <a:pPr lvl="1"/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  <a:p>
            <a:r>
              <a:rPr kumimoji="1" lang="en-US" altLang="zh-CN" sz="2400" dirty="0">
                <a:latin typeface="Palatino" pitchFamily="2" charset="0"/>
                <a:ea typeface="Palatino" pitchFamily="2" charset="0"/>
              </a:rPr>
              <a:t>Thanks!</a:t>
            </a:r>
          </a:p>
          <a:p>
            <a:pPr lvl="1"/>
            <a:endParaRPr kumimoji="1" lang="en-US" altLang="zh-CN" sz="2000" dirty="0">
              <a:latin typeface="Palatino" pitchFamily="2" charset="0"/>
              <a:ea typeface="Palatino" pitchFamily="2" charset="0"/>
            </a:endParaRPr>
          </a:p>
          <a:p>
            <a:endParaRPr kumimoji="1" lang="en-US" altLang="zh-CN" sz="2400" dirty="0">
              <a:latin typeface="Palatino" pitchFamily="2" charset="0"/>
              <a:ea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4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What is Parameterization?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Classical: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the input is a string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the complexity is measured by a function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=|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|</m:t>
                    </m:r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If for a problem, there is an algorithm which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time, we say this problem is in class P.</a:t>
                </a: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Parameterization: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the input is a string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together with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a parameter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∈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kumimoji="1" lang="en-US" altLang="zh-CN" sz="2000" b="0" dirty="0">
                  <a:solidFill>
                    <a:srgbClr val="FF0000"/>
                  </a:solidFill>
                  <a:latin typeface="Palatino" pitchFamily="2" charset="0"/>
                  <a:ea typeface="Cambria Math" panose="02040503050406030204" pitchFamily="18" charset="0"/>
                </a:endParaRPr>
              </a:p>
              <a:p>
                <a:pPr lvl="2"/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indicates some property of the input</a:t>
                </a:r>
              </a:p>
              <a:p>
                <a:pPr lvl="2"/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is expected to be small</a:t>
                </a:r>
              </a:p>
              <a:p>
                <a:pPr lvl="2"/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here we only consider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1800" dirty="0">
                    <a:latin typeface="Palatino" pitchFamily="2" charset="0"/>
                    <a:ea typeface="Palatino" pitchFamily="2" charset="0"/>
                  </a:rPr>
                  <a:t> to be the optimal solution size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the complexity is measured by a function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=|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𝑥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|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endParaRPr kumimoji="1" lang="en-US" altLang="zh-CN" sz="20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If for a problem, there is an algorithm which runs 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time, for some computable function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we say this problem is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Palatino" pitchFamily="2" charset="0"/>
                    <a:ea typeface="Palatino" pitchFamily="2" charset="0"/>
                  </a:rPr>
                  <a:t>fixed-parameter tractable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or in class FPT.</a:t>
                </a:r>
                <a:endParaRPr kumimoji="1" lang="en-US" altLang="zh-CN" sz="2000" dirty="0">
                  <a:solidFill>
                    <a:srgbClr val="FF0000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  <a:blipFill>
                <a:blip r:embed="rId2"/>
                <a:stretch>
                  <a:fillRect l="-844" t="-1877" r="-1086" b="-1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73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Parameterization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3768A78-DAE3-ED45-ABD7-D607BD5BCECE}"/>
              </a:ext>
            </a:extLst>
          </p:cNvPr>
          <p:cNvSpPr/>
          <p:nvPr/>
        </p:nvSpPr>
        <p:spPr>
          <a:xfrm>
            <a:off x="838200" y="1498059"/>
            <a:ext cx="8482517" cy="51362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</a:t>
            </a:r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FPT</a:t>
            </a:r>
          </a:p>
          <a:p>
            <a:r>
              <a:rPr kumimoji="1" lang="en-US" altLang="zh-CN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                                                     (fixed-parameter tractable)</a:t>
            </a:r>
            <a:endParaRPr kumimoji="1" lang="en-US" altLang="zh-CN" sz="28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CE8430F-F6B9-D049-8F72-3CA33713885A}"/>
                  </a:ext>
                </a:extLst>
              </p:cNvPr>
              <p:cNvSpPr/>
              <p:nvPr/>
            </p:nvSpPr>
            <p:spPr>
              <a:xfrm>
                <a:off x="5024391" y="3804771"/>
                <a:ext cx="3245739" cy="11721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a parameterized problem which admits an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𝒇</m:t>
                    </m:r>
                    <m:d>
                      <m:dPr>
                        <m:ctrlP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𝒌</m:t>
                        </m:r>
                      </m:e>
                    </m:d>
                    <m:r>
                      <a:rPr kumimoji="1"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𝑶</m:t>
                        </m:r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(</m:t>
                        </m:r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Palatino" pitchFamily="2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 time algorithm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2CE8430F-F6B9-D049-8F72-3CA337138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91" y="3804771"/>
                <a:ext cx="3245739" cy="117218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9D0D93C6-7D19-E247-AA39-48600C89EDA3}"/>
              </a:ext>
            </a:extLst>
          </p:cNvPr>
          <p:cNvGrpSpPr/>
          <p:nvPr/>
        </p:nvGrpSpPr>
        <p:grpSpPr>
          <a:xfrm>
            <a:off x="1240277" y="2192092"/>
            <a:ext cx="3644629" cy="3800146"/>
            <a:chOff x="1656945" y="2143453"/>
            <a:chExt cx="4020765" cy="396407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E17D67A-3B48-1946-A133-1BDBB6534F7D}"/>
                </a:ext>
              </a:extLst>
            </p:cNvPr>
            <p:cNvSpPr/>
            <p:nvPr/>
          </p:nvSpPr>
          <p:spPr>
            <a:xfrm>
              <a:off x="1656945" y="2143453"/>
              <a:ext cx="4020765" cy="39640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dirty="0">
                  <a:solidFill>
                    <a:schemeClr val="tx1"/>
                  </a:solidFill>
                  <a:latin typeface="Palatino" pitchFamily="2" charset="0"/>
                  <a:ea typeface="Palatino" pitchFamily="2" charset="0"/>
                </a:rPr>
                <a:t>P</a:t>
              </a:r>
            </a:p>
            <a:p>
              <a:pPr algn="ctr"/>
              <a:endParaRPr kumimoji="1" lang="en-US" altLang="zh-CN" sz="3200" dirty="0">
                <a:latin typeface="Palatino" pitchFamily="2" charset="0"/>
                <a:ea typeface="Palatino" pitchFamily="2" charset="0"/>
              </a:endParaRPr>
            </a:p>
            <a:p>
              <a:pPr algn="ctr"/>
              <a:endParaRPr kumimoji="1" lang="en-US" altLang="zh-CN" sz="3200" dirty="0">
                <a:latin typeface="Palatino" pitchFamily="2" charset="0"/>
                <a:ea typeface="Palatino" pitchFamily="2" charset="0"/>
              </a:endParaRPr>
            </a:p>
            <a:p>
              <a:pPr algn="ctr"/>
              <a:endParaRPr kumimoji="1" lang="en-US" altLang="zh-CN" sz="3200" dirty="0">
                <a:latin typeface="Palatino" pitchFamily="2" charset="0"/>
                <a:ea typeface="Palatino" pitchFamily="2" charset="0"/>
              </a:endParaRPr>
            </a:p>
            <a:p>
              <a:pPr algn="ctr"/>
              <a:endParaRPr kumimoji="1" lang="zh-CN" altLang="en-US" sz="3200" dirty="0">
                <a:latin typeface="Palatino" pitchFamily="2" charset="0"/>
                <a:ea typeface="Palatino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圆角矩形 4">
                  <a:extLst>
                    <a:ext uri="{FF2B5EF4-FFF2-40B4-BE49-F238E27FC236}">
                      <a16:creationId xmlns:a16="http://schemas.microsoft.com/office/drawing/2014/main" id="{3B5E84AC-AC67-6749-AD6E-81D962ED00A7}"/>
                    </a:ext>
                  </a:extLst>
                </p:cNvPr>
                <p:cNvSpPr/>
                <p:nvPr/>
              </p:nvSpPr>
              <p:spPr>
                <a:xfrm>
                  <a:off x="2568101" y="4036978"/>
                  <a:ext cx="2476445" cy="1177047"/>
                </a:xfrm>
                <a:prstGeom prst="roundRect">
                  <a:avLst/>
                </a:prstGeom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dirty="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a problem which admits 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kumimoji="1" lang="en-US" altLang="zh-CN" b="1" dirty="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 </a:t>
                  </a:r>
                  <a:r>
                    <a:rPr kumimoji="1" lang="en-US" altLang="zh-CN" dirty="0">
                      <a:solidFill>
                        <a:schemeClr val="bg1"/>
                      </a:solidFill>
                      <a:latin typeface="Palatino" pitchFamily="2" charset="0"/>
                      <a:ea typeface="Palatino" pitchFamily="2" charset="0"/>
                    </a:rPr>
                    <a:t>time algorithm</a:t>
                  </a:r>
                  <a:endParaRPr kumimoji="1" lang="zh-CN" altLang="en-US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endParaRPr>
                </a:p>
              </p:txBody>
            </p:sp>
          </mc:Choice>
          <mc:Fallback xmlns="">
            <p:sp>
              <p:nvSpPr>
                <p:cNvPr id="5" name="圆角矩形 4">
                  <a:extLst>
                    <a:ext uri="{FF2B5EF4-FFF2-40B4-BE49-F238E27FC236}">
                      <a16:creationId xmlns:a16="http://schemas.microsoft.com/office/drawing/2014/main" id="{3B5E84AC-AC67-6749-AD6E-81D962ED00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101" y="4036978"/>
                  <a:ext cx="2476445" cy="117704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标注 8">
                <a:extLst>
                  <a:ext uri="{FF2B5EF4-FFF2-40B4-BE49-F238E27FC236}">
                    <a16:creationId xmlns:a16="http://schemas.microsoft.com/office/drawing/2014/main" id="{C65436F4-71C8-1A4D-AC4D-6156E411DBAE}"/>
                  </a:ext>
                </a:extLst>
              </p:cNvPr>
              <p:cNvSpPr/>
              <p:nvPr/>
            </p:nvSpPr>
            <p:spPr>
              <a:xfrm>
                <a:off x="8663302" y="2420979"/>
                <a:ext cx="2118983" cy="1586335"/>
              </a:xfrm>
              <a:prstGeom prst="wedgeRectCallout">
                <a:avLst>
                  <a:gd name="adj1" fmla="val -114254"/>
                  <a:gd name="adj2" fmla="val 66587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latin typeface="Palatino" pitchFamily="2" charset="0"/>
                    <a:ea typeface="Palatino" pitchFamily="2" charset="0"/>
                  </a:rPr>
                  <a:t>indicates some property (optimal solution size here), typically small compared to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Palatino" pitchFamily="2" charset="0"/>
                      </a:rPr>
                      <m:t>𝑛</m:t>
                    </m:r>
                  </m:oMath>
                </a14:m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9" name="矩形标注 8">
                <a:extLst>
                  <a:ext uri="{FF2B5EF4-FFF2-40B4-BE49-F238E27FC236}">
                    <a16:creationId xmlns:a16="http://schemas.microsoft.com/office/drawing/2014/main" id="{C65436F4-71C8-1A4D-AC4D-6156E411D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02" y="2420979"/>
                <a:ext cx="2118983" cy="1586335"/>
              </a:xfrm>
              <a:prstGeom prst="wedgeRectCallout">
                <a:avLst>
                  <a:gd name="adj1" fmla="val -114254"/>
                  <a:gd name="adj2" fmla="val 66587"/>
                </a:avLst>
              </a:prstGeom>
              <a:blipFill>
                <a:blip r:embed="rId4"/>
                <a:stretch>
                  <a:fillRect r="-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3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Parameterization: Examples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421"/>
                <a:ext cx="10515600" cy="481519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VertexCover Problem</a:t>
                </a:r>
                <a:endParaRPr kumimoji="1" lang="en-US" altLang="zh-CN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an NP-complete problem, typically believed not in 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dirty="0" err="1">
                    <a:latin typeface="Palatino" pitchFamily="2" charset="0"/>
                    <a:ea typeface="Palatino" pitchFamily="2" charset="0"/>
                  </a:rPr>
                  <a:t>VertexCover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admits a simple algorithm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𝑘𝑛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, thus is in FPT</a:t>
                </a:r>
              </a:p>
              <a:p>
                <a:r>
                  <a:rPr kumimoji="1" lang="en-US" altLang="zh-CN" sz="2200" dirty="0">
                    <a:latin typeface="Palatino" pitchFamily="2" charset="0"/>
                    <a:ea typeface="Palatino" pitchFamily="2" charset="0"/>
                  </a:rPr>
                  <a:t>Clique</a:t>
                </a:r>
                <a:r>
                  <a:rPr kumimoji="1" lang="zh-CN" altLang="en-US" sz="22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200" dirty="0">
                    <a:latin typeface="Palatino" pitchFamily="2" charset="0"/>
                    <a:ea typeface="Palatino" pitchFamily="2" charset="0"/>
                  </a:rPr>
                  <a:t>Problem</a:t>
                </a: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NP-complete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problem,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“equivalent”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Vertex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Cover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-Clique is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believed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not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to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have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algorithm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“AND”</a:t>
                </a:r>
              </a:p>
              <a:p>
                <a:r>
                  <a:rPr kumimoji="1" lang="en-US" altLang="zh-CN" sz="22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200" dirty="0">
                    <a:latin typeface="Palatino" pitchFamily="2" charset="0"/>
                    <a:ea typeface="Palatino" pitchFamily="2" charset="0"/>
                  </a:rPr>
                  <a:t> Problem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an NP-complete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0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is believed not to have an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time</a:t>
                </a:r>
                <a:r>
                  <a:rPr kumimoji="1" lang="zh-CN" altLang="en-US" sz="20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algorithm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“AND of OR”, (is believed) even harder than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-Clique</a:t>
                </a:r>
              </a:p>
              <a:p>
                <a:pPr lvl="1"/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421"/>
                <a:ext cx="10515600" cy="4815192"/>
              </a:xfrm>
              <a:blipFill>
                <a:blip r:embed="rId2"/>
                <a:stretch>
                  <a:fillRect l="-844" t="-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85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Hypothesis: W[1]≠FPT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3EC2CA7-D5F7-324B-8CA3-0ED7897E0C32}"/>
              </a:ext>
            </a:extLst>
          </p:cNvPr>
          <p:cNvSpPr/>
          <p:nvPr/>
        </p:nvSpPr>
        <p:spPr>
          <a:xfrm>
            <a:off x="838200" y="1703017"/>
            <a:ext cx="6870970" cy="45963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         W[2]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667C256-5983-C544-B6F8-5A301F8353B9}"/>
              </a:ext>
            </a:extLst>
          </p:cNvPr>
          <p:cNvSpPr/>
          <p:nvPr/>
        </p:nvSpPr>
        <p:spPr>
          <a:xfrm>
            <a:off x="925748" y="2259925"/>
            <a:ext cx="4610910" cy="34825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W[1]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6794BBE-2924-D44D-B12E-772EEBCBDA80}"/>
              </a:ext>
            </a:extLst>
          </p:cNvPr>
          <p:cNvSpPr/>
          <p:nvPr/>
        </p:nvSpPr>
        <p:spPr>
          <a:xfrm>
            <a:off x="925748" y="2808660"/>
            <a:ext cx="2617427" cy="23850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Palatino" pitchFamily="2" charset="0"/>
                <a:ea typeface="Palatino" pitchFamily="2" charset="0"/>
              </a:rPr>
              <a:t>                </a:t>
            </a:r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FPT</a:t>
            </a:r>
          </a:p>
          <a:p>
            <a:pPr algn="ctr"/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6146DA-F8D0-CD48-9E38-6ED9664AFD3C}"/>
              </a:ext>
            </a:extLst>
          </p:cNvPr>
          <p:cNvSpPr/>
          <p:nvPr/>
        </p:nvSpPr>
        <p:spPr>
          <a:xfrm>
            <a:off x="1006811" y="3358272"/>
            <a:ext cx="1220823" cy="12429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P</a:t>
            </a:r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/>
              <p:nvPr/>
            </p:nvSpPr>
            <p:spPr>
              <a:xfrm>
                <a:off x="3543176" y="4203024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176" y="4203024"/>
                <a:ext cx="1377396" cy="5885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/>
              <p:nvPr/>
            </p:nvSpPr>
            <p:spPr>
              <a:xfrm>
                <a:off x="5681882" y="4203025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dirty="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82" y="4203025"/>
                <a:ext cx="1377396" cy="588525"/>
              </a:xfrm>
              <a:prstGeom prst="roundRect">
                <a:avLst/>
              </a:prstGeom>
              <a:blipFill>
                <a:blip r:embed="rId3"/>
                <a:stretch>
                  <a:fillRect r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E856504-081F-8A4A-8F8B-7F6C6958A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66500" y="1495603"/>
                <a:ext cx="3932524" cy="472754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⇔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-Clique</a:t>
                </a:r>
                <a:r>
                  <a:rPr kumimoji="1" lang="zh-CN" altLang="en-US" sz="2400" b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cannot be solved in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time</a:t>
                </a: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Generally</a:t>
                </a:r>
                <a:r>
                  <a:rPr kumimoji="1" lang="zh-CN" altLang="en-US" sz="240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believed</a:t>
                </a: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EE856504-081F-8A4A-8F8B-7F6C6958A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6500" y="1495603"/>
                <a:ext cx="3932524" cy="4727542"/>
              </a:xfrm>
              <a:blipFill>
                <a:blip r:embed="rId4"/>
                <a:stretch>
                  <a:fillRect l="-1929" t="-1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5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48C18AD1-BC75-A942-B915-9B95739943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6499" y="1495603"/>
                <a:ext cx="4302227" cy="4727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⇔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sz="2400" dirty="0" err="1">
                    <a:latin typeface="Palatino" pitchFamily="2" charset="0"/>
                    <a:ea typeface="Palatino" pitchFamily="2" charset="0"/>
                  </a:rPr>
                  <a:t>SetCover</a:t>
                </a:r>
                <a:r>
                  <a:rPr kumimoji="1" lang="zh-CN" altLang="en-US" sz="2400" b="0" dirty="0">
                    <a:latin typeface="Palatino" pitchFamily="2" charset="0"/>
                    <a:ea typeface="Palatino" pitchFamily="2" charset="0"/>
                  </a:rPr>
                  <a:t> </a:t>
                </a:r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cannot be solved in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Palatino" pitchFamily="2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1" lang="en-US" altLang="zh-CN" sz="2400" b="0" dirty="0">
                    <a:latin typeface="Palatino" pitchFamily="2" charset="0"/>
                    <a:ea typeface="Palatino" pitchFamily="2" charset="0"/>
                  </a:rPr>
                  <a:t> time</a:t>
                </a:r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endParaRPr kumimoji="1" lang="en-US" altLang="zh-CN" sz="24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An even weaker assumption</a:t>
                </a:r>
                <a:endParaRPr kumimoji="1" lang="en-US" altLang="zh-CN" sz="2400" b="0" dirty="0"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48C18AD1-BC75-A942-B915-9B9573994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499" y="1495603"/>
                <a:ext cx="4302227" cy="4727542"/>
              </a:xfrm>
              <a:prstGeom prst="rect">
                <a:avLst/>
              </a:prstGeom>
              <a:blipFill>
                <a:blip r:embed="rId2"/>
                <a:stretch>
                  <a:fillRect l="-1765" t="-1872" r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Hypothesis: W[2]≠FPT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3EC2CA7-D5F7-324B-8CA3-0ED7897E0C32}"/>
              </a:ext>
            </a:extLst>
          </p:cNvPr>
          <p:cNvSpPr/>
          <p:nvPr/>
        </p:nvSpPr>
        <p:spPr>
          <a:xfrm>
            <a:off x="838200" y="1703017"/>
            <a:ext cx="6870970" cy="45963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         W[2]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6794BBE-2924-D44D-B12E-772EEBCBDA80}"/>
              </a:ext>
            </a:extLst>
          </p:cNvPr>
          <p:cNvSpPr/>
          <p:nvPr/>
        </p:nvSpPr>
        <p:spPr>
          <a:xfrm>
            <a:off x="870173" y="2107828"/>
            <a:ext cx="4976391" cy="37866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</a:t>
            </a:r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FPT</a:t>
            </a:r>
          </a:p>
          <a:p>
            <a:pPr algn="r"/>
            <a:endParaRPr kumimoji="1" lang="en-US" altLang="zh-CN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667C256-5983-C544-B6F8-5A301F8353B9}"/>
              </a:ext>
            </a:extLst>
          </p:cNvPr>
          <p:cNvSpPr/>
          <p:nvPr/>
        </p:nvSpPr>
        <p:spPr>
          <a:xfrm>
            <a:off x="925748" y="2449614"/>
            <a:ext cx="3296056" cy="31031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 W[1]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6146DA-F8D0-CD48-9E38-6ED9664AFD3C}"/>
              </a:ext>
            </a:extLst>
          </p:cNvPr>
          <p:cNvSpPr/>
          <p:nvPr/>
        </p:nvSpPr>
        <p:spPr>
          <a:xfrm>
            <a:off x="1006811" y="3358272"/>
            <a:ext cx="1220823" cy="12429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P</a:t>
            </a:r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/>
              <p:nvPr/>
            </p:nvSpPr>
            <p:spPr>
              <a:xfrm>
                <a:off x="2336483" y="4113481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483" y="4113481"/>
                <a:ext cx="1377396" cy="5885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/>
              <p:nvPr/>
            </p:nvSpPr>
            <p:spPr>
              <a:xfrm>
                <a:off x="5970246" y="3685464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dirty="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246" y="3685464"/>
                <a:ext cx="1377396" cy="588525"/>
              </a:xfrm>
              <a:prstGeom prst="roundRect">
                <a:avLst/>
              </a:prstGeom>
              <a:blipFill>
                <a:blip r:embed="rId4"/>
                <a:stretch>
                  <a:fillRect r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19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…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6794BBE-2924-D44D-B12E-772EEBCBDA80}"/>
              </a:ext>
            </a:extLst>
          </p:cNvPr>
          <p:cNvSpPr/>
          <p:nvPr/>
        </p:nvSpPr>
        <p:spPr>
          <a:xfrm>
            <a:off x="758515" y="1343127"/>
            <a:ext cx="7208438" cy="51813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</a:t>
            </a:r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FPT</a:t>
            </a:r>
          </a:p>
          <a:p>
            <a:pPr algn="r"/>
            <a:endParaRPr kumimoji="1" lang="en-US" altLang="zh-CN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en-US" altLang="zh-CN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  <a:p>
            <a:pPr algn="r"/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3EC2CA7-D5F7-324B-8CA3-0ED7897E0C32}"/>
              </a:ext>
            </a:extLst>
          </p:cNvPr>
          <p:cNvSpPr/>
          <p:nvPr/>
        </p:nvSpPr>
        <p:spPr>
          <a:xfrm>
            <a:off x="838199" y="1703017"/>
            <a:ext cx="5132047" cy="44739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               W[2]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667C256-5983-C544-B6F8-5A301F8353B9}"/>
              </a:ext>
            </a:extLst>
          </p:cNvPr>
          <p:cNvSpPr/>
          <p:nvPr/>
        </p:nvSpPr>
        <p:spPr>
          <a:xfrm>
            <a:off x="925748" y="2449614"/>
            <a:ext cx="3296056" cy="31031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en-US" altLang="zh-CN" sz="3200" dirty="0">
                <a:latin typeface="Palatino" pitchFamily="2" charset="0"/>
                <a:ea typeface="Palatino" pitchFamily="2" charset="0"/>
              </a:rPr>
              <a:t>                              W[1]</a:t>
            </a:r>
          </a:p>
          <a:p>
            <a:pPr algn="ctr"/>
            <a:endParaRPr kumimoji="1" lang="en-US" altLang="zh-CN" sz="3200" dirty="0">
              <a:latin typeface="Palatino" pitchFamily="2" charset="0"/>
              <a:ea typeface="Palatino" pitchFamily="2" charset="0"/>
            </a:endParaRPr>
          </a:p>
          <a:p>
            <a:pPr algn="ctr"/>
            <a:endParaRPr kumimoji="1" lang="zh-CN" altLang="en-US" sz="3200" dirty="0">
              <a:latin typeface="Palatino" pitchFamily="2" charset="0"/>
              <a:ea typeface="Palatino" pitchFamily="2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6146DA-F8D0-CD48-9E38-6ED9664AFD3C}"/>
              </a:ext>
            </a:extLst>
          </p:cNvPr>
          <p:cNvSpPr/>
          <p:nvPr/>
        </p:nvSpPr>
        <p:spPr>
          <a:xfrm>
            <a:off x="1006811" y="3358272"/>
            <a:ext cx="1220823" cy="12429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  <a:latin typeface="Palatino" pitchFamily="2" charset="0"/>
                <a:ea typeface="Palatino" pitchFamily="2" charset="0"/>
              </a:rPr>
              <a:t>P</a:t>
            </a:r>
            <a:endParaRPr kumimoji="1" lang="zh-CN" altLang="en-US" sz="3200" dirty="0">
              <a:solidFill>
                <a:schemeClr val="tx1"/>
              </a:solidFill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/>
              <p:nvPr/>
            </p:nvSpPr>
            <p:spPr>
              <a:xfrm>
                <a:off x="2336483" y="4113481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-Clique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FB5E6112-4F31-AF4F-9915-2EC5149A2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483" y="4113481"/>
                <a:ext cx="1377396" cy="5885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/>
              <p:nvPr/>
            </p:nvSpPr>
            <p:spPr>
              <a:xfrm>
                <a:off x="4333190" y="4006088"/>
                <a:ext cx="1377396" cy="5885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Palatino" pitchFamily="2" charset="0"/>
                      </a:rPr>
                      <m:t>𝑘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-</a:t>
                </a:r>
                <a:r>
                  <a:rPr kumimoji="1" lang="en-US" altLang="zh-CN" dirty="0" err="1">
                    <a:solidFill>
                      <a:schemeClr val="bg1"/>
                    </a:solidFill>
                    <a:latin typeface="Palatino" pitchFamily="2" charset="0"/>
                    <a:ea typeface="Palatino" pitchFamily="2" charset="0"/>
                  </a:rPr>
                  <a:t>SetCover</a:t>
                </a:r>
                <a:endParaRPr kumimoji="1" lang="zh-CN" altLang="en-US" dirty="0">
                  <a:solidFill>
                    <a:schemeClr val="bg1"/>
                  </a:solidFill>
                  <a:latin typeface="Palatino" pitchFamily="2" charset="0"/>
                  <a:ea typeface="Palatino" pitchFamily="2" charset="0"/>
                </a:endParaRPr>
              </a:p>
            </p:txBody>
          </p:sp>
        </mc:Choice>
        <mc:Fallback xmlns="">
          <p:sp>
            <p:nvSpPr>
              <p:cNvPr id="15" name="圆角矩形 14">
                <a:extLst>
                  <a:ext uri="{FF2B5EF4-FFF2-40B4-BE49-F238E27FC236}">
                    <a16:creationId xmlns:a16="http://schemas.microsoft.com/office/drawing/2014/main" id="{6EB574F9-0F65-0F46-AF65-333CBE2CD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0" y="4006088"/>
                <a:ext cx="1377396" cy="588525"/>
              </a:xfrm>
              <a:prstGeom prst="roundRect">
                <a:avLst/>
              </a:prstGeom>
              <a:blipFill>
                <a:blip r:embed="rId3"/>
                <a:stretch>
                  <a:fillRect r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90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E5401-DD80-E34A-8C8A-B93363F7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Palatino" pitchFamily="2" charset="0"/>
                <a:ea typeface="Palatino" pitchFamily="2" charset="0"/>
              </a:rPr>
              <a:t>Approximation</a:t>
            </a:r>
            <a:endParaRPr kumimoji="1" lang="zh-CN" altLang="en-US" sz="3600" dirty="0">
              <a:latin typeface="Palatino" pitchFamily="2" charset="0"/>
              <a:ea typeface="Palatin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For a maximization (resp., minimization) problem, we say an algorithm reaches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&gt;1</m:t>
                    </m:r>
                  </m:oMath>
                </a14:m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 approximation ratio if: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it outputs a solution of size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(resp.,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)</a:t>
                </a:r>
              </a:p>
              <a:p>
                <a:pPr lvl="1"/>
                <a:endParaRPr kumimoji="1" lang="en-US" altLang="zh-CN" sz="1800" dirty="0">
                  <a:latin typeface="Palatino" pitchFamily="2" charset="0"/>
                  <a:ea typeface="Palatino" pitchFamily="2" charset="0"/>
                </a:endParaRPr>
              </a:p>
              <a:p>
                <a:r>
                  <a:rPr kumimoji="1" lang="en-US" altLang="zh-CN" sz="2400" dirty="0">
                    <a:latin typeface="Palatino" pitchFamily="2" charset="0"/>
                    <a:ea typeface="Palatino" pitchFamily="2" charset="0"/>
                  </a:rPr>
                  <a:t>An equivalent view: gap problem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distinguish between the cases where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(YES) There is a solution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.</a:t>
                </a:r>
              </a:p>
              <a:p>
                <a:pPr lvl="1"/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(NO) There is even no solution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 (resp.,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  <a:ea typeface="Palatino" pitchFamily="2" charset="0"/>
                      </a:rPr>
                      <m:t>OPT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⋅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Palatino" pitchFamily="2" charset="0"/>
                      </a:rPr>
                      <m:t>𝜌</m:t>
                    </m:r>
                  </m:oMath>
                </a14:m>
                <a:r>
                  <a:rPr kumimoji="1" lang="en-US" altLang="zh-CN" sz="2000" dirty="0">
                    <a:latin typeface="Palatino" pitchFamily="2" charset="0"/>
                    <a:ea typeface="Palatino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E84ED-BE0A-B247-8462-AA38D30E3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9421"/>
                <a:ext cx="10515600" cy="4727542"/>
              </a:xfrm>
              <a:blipFill>
                <a:blip r:embed="rId2"/>
                <a:stretch>
                  <a:fillRect l="-844" t="-1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96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1773</Words>
  <Application>Microsoft Macintosh PowerPoint</Application>
  <PresentationFormat>宽屏</PresentationFormat>
  <Paragraphs>301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Palatino</vt:lpstr>
      <vt:lpstr>Office 主题​​</vt:lpstr>
      <vt:lpstr>An Overview of  Parameterized Inapproximability</vt:lpstr>
      <vt:lpstr>Backgrounds</vt:lpstr>
      <vt:lpstr>What is Parameterization?</vt:lpstr>
      <vt:lpstr>Parameterization</vt:lpstr>
      <vt:lpstr>Parameterization: Examples</vt:lpstr>
      <vt:lpstr>Hypothesis: W[1]≠FPT</vt:lpstr>
      <vt:lpstr>Hypothesis: W[2]≠FPT</vt:lpstr>
      <vt:lpstr>…</vt:lpstr>
      <vt:lpstr>Approximation</vt:lpstr>
      <vt:lpstr>Parameterized Approximation</vt:lpstr>
      <vt:lpstr>Parameterized Approximation</vt:lpstr>
      <vt:lpstr>Parameterized Approximation</vt:lpstr>
      <vt:lpstr>Hypothesis: ETH</vt:lpstr>
      <vt:lpstr>Hypothesis: Gap-ETH</vt:lpstr>
      <vt:lpstr>MaxCover &amp; MinLabel</vt:lpstr>
      <vt:lpstr>MaxCover &amp; MinLabel: Results</vt:lpstr>
      <vt:lpstr>MaxCover &amp; MinLabel: Starting from Gap-ETH</vt:lpstr>
      <vt:lpstr>MaxCover &amp; MinLabel: Compressing Left Groups</vt:lpstr>
      <vt:lpstr>MaxCover &amp; MinLabel: Compressing Right Groups</vt:lpstr>
      <vt:lpstr>MaxCover to MinLabel</vt:lpstr>
      <vt:lpstr>MaxCover (with Projection Property) to k-Clique</vt:lpstr>
      <vt:lpstr>MinLabel to k-SetCover</vt:lpstr>
      <vt:lpstr>Amplifying the Gap V.S. Creating a Gap</vt:lpstr>
      <vt:lpstr>Amplifying the Gap V.S. Creating a Gap</vt:lpstr>
      <vt:lpstr>k-SetCover: Creating a Gap</vt:lpstr>
      <vt:lpstr>k-SetCover: Creating a Gap</vt:lpstr>
      <vt:lpstr>More…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 Parameterized Inapproximability</dc:title>
  <dc:creator>任 轩笛</dc:creator>
  <cp:lastModifiedBy>任 轩笛</cp:lastModifiedBy>
  <cp:revision>20</cp:revision>
  <dcterms:created xsi:type="dcterms:W3CDTF">2021-12-10T06:01:11Z</dcterms:created>
  <dcterms:modified xsi:type="dcterms:W3CDTF">2021-12-12T14:16:51Z</dcterms:modified>
</cp:coreProperties>
</file>